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PT Sans Narrow"/>
      <p:regular r:id="rId31"/>
      <p:bold r:id="rId32"/>
    </p:embeddedFont>
    <p:embeddedFont>
      <p:font typeface="Bungee Inline"/>
      <p:regular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TSansNarrow-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BungeeInline-regular.fntdata"/><Relationship Id="rId10" Type="http://schemas.openxmlformats.org/officeDocument/2006/relationships/slide" Target="slides/slide5.xml"/><Relationship Id="rId32" Type="http://schemas.openxmlformats.org/officeDocument/2006/relationships/font" Target="fonts/PTSansNarrow-bold.fntdata"/><Relationship Id="rId13" Type="http://schemas.openxmlformats.org/officeDocument/2006/relationships/slide" Target="slides/slide8.xml"/><Relationship Id="rId35" Type="http://schemas.openxmlformats.org/officeDocument/2006/relationships/font" Target="fonts/OpenSans-bold.fntdata"/><Relationship Id="rId12" Type="http://schemas.openxmlformats.org/officeDocument/2006/relationships/slide" Target="slides/slide7.xml"/><Relationship Id="rId34" Type="http://schemas.openxmlformats.org/officeDocument/2006/relationships/font" Target="fonts/OpenSans-regular.fntdata"/><Relationship Id="rId15" Type="http://schemas.openxmlformats.org/officeDocument/2006/relationships/slide" Target="slides/slide10.xml"/><Relationship Id="rId37" Type="http://schemas.openxmlformats.org/officeDocument/2006/relationships/font" Target="fonts/OpenSans-boldItalic.fntdata"/><Relationship Id="rId14" Type="http://schemas.openxmlformats.org/officeDocument/2006/relationships/slide" Target="slides/slide9.xml"/><Relationship Id="rId36"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all.alphacoders.com/big.php?i=789452"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ired.co.uk/article/deepmind-starcraft-results-alphastar" TargetMode="External"/><Relationship Id="rId3" Type="http://schemas.openxmlformats.org/officeDocument/2006/relationships/hyperlink" Target="https://variety.com/2016/film/news/tetris-movie-trilogy-1201805092/" TargetMode="External"/><Relationship Id="rId4" Type="http://schemas.openxmlformats.org/officeDocument/2006/relationships/hyperlink" Target="https://wall.alphacoders.com/big.php?i=789452" TargetMode="External"/><Relationship Id="rId11" Type="http://schemas.openxmlformats.org/officeDocument/2006/relationships/hyperlink" Target="https://www.ranker.com/list/rise-and-fall-of-guitar-hero/jordan-breeding" TargetMode="External"/><Relationship Id="rId10" Type="http://schemas.openxmlformats.org/officeDocument/2006/relationships/hyperlink" Target="https://www.mmoga.com/EA-Games/FIFA-16.html" TargetMode="External"/><Relationship Id="rId12" Type="http://schemas.openxmlformats.org/officeDocument/2006/relationships/hyperlink" Target="https://www.techtudo.com.br/dicas-e-tutoriais/noticia/2015/03/counter-strike-16-confira-os-codigos-de-macetes-para-o-jogo-de-tiro.html" TargetMode="External"/><Relationship Id="rId9" Type="http://schemas.openxmlformats.org/officeDocument/2006/relationships/hyperlink" Target="https://www.twilio.com/blog/2017/04/making-super-mario-bros-even-more-difficult-for-science.html" TargetMode="External"/><Relationship Id="rId5" Type="http://schemas.openxmlformats.org/officeDocument/2006/relationships/hyperlink" Target="https://www.techtimes.com/articles/95825/20151015/ea-wants-new-franchises-and-gigantic-action-games.htm" TargetMode="External"/><Relationship Id="rId6" Type="http://schemas.openxmlformats.org/officeDocument/2006/relationships/hyperlink" Target="https://www.engadget.com/2012/04/12/the-delightful-smoothness-of-classic-japanese-role-playing-games/" TargetMode="External"/><Relationship Id="rId7" Type="http://schemas.openxmlformats.org/officeDocument/2006/relationships/hyperlink" Target="https://www.origin.com/usa/en-us/store/the-sims/the-sims-4/addon/the-sims-4-backyard-stuff" TargetMode="External"/><Relationship Id="rId8" Type="http://schemas.openxmlformats.org/officeDocument/2006/relationships/hyperlink" Target="https://www.playstation.com/en-gb/games/street-fighter-v-ps4/"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amedesigning.org/game-development-studio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machine-learning-for-beginners-d247a9420dab"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JzS96auqau0"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williamkoehrsen/random-forest-simple-explanation-377895a60d2d"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sbattles.fandom.com/wiki/Sora_(Kingdom_Heart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com/games/11-ways-video-games-can-make-you-a-better-person-1639865/"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hutterstock.com/video/clip-32553706-retro-game-style-infinite-tunnel-flight-seamles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thoughtforyourpenny.com/technology/video-games/10-best-gaming-podcasts-to-listen-to-in-2019/" TargetMode="External"/><Relationship Id="rId3" Type="http://schemas.openxmlformats.org/officeDocument/2006/relationships/hyperlink" Target="https://oremc.com/o-raining-money-facebook#iLightbox%5Bpostimages%5D/0"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ccftech.com/review/onrush-beyond-finish-line/" TargetMode="External"/><Relationship Id="rId3" Type="http://schemas.openxmlformats.org/officeDocument/2006/relationships/hyperlink" Target="https://www.flickr.com/photos/146274265@N03/46559151605/"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rush4ratio/video-game-sales-with-rating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etacritic.com/game/switch/the-legend-of-zelda-breath-of-the-wil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awkinspersonnel.com/cheerful-business-people-showing-thumbs-up-isolated-on-white/" TargetMode="External"/><Relationship Id="rId3" Type="http://schemas.openxmlformats.org/officeDocument/2006/relationships/hyperlink" Target="https://striveliving.ca/adults-services/strive-centre/group-of-people-showing-thumbs-up/"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https://wall.alphacoders.com/big.php?i=789452</a:t>
            </a:r>
            <a:endParaRPr/>
          </a:p>
          <a:p>
            <a:pPr indent="0" lvl="0" marL="0" rtl="0" algn="l">
              <a:spcBef>
                <a:spcPts val="0"/>
              </a:spcBef>
              <a:spcAft>
                <a:spcPts val="0"/>
              </a:spcAft>
              <a:buNone/>
            </a:pPr>
            <a:r>
              <a:rPr lang="en"/>
              <a:t>As with many young kids, teenagers and more commonly nowadays, adults, I had spent a lot of my free time playing video games. To a lot of people who don’t play games, all they usually see are people just sitting around, wasting their lives away, distracted by some moving images on a screen. But to me, and to many gamers alike, video games are so much more than just small distractions. They provide a way for you to enter these amazing, immersive worlds that allow you to be more than just a spectator. They make it possible for you to interact with the environment and follow along in tear-jerking story lines. They get your heart racing and your veins pumping with adrenaline; they force you to face your fears and doubts; they fill you with this sense of adventure and wonder; leave you frustrated and fuming from a defeat; awestruck from the beauty of the vivid colors of the virtual world; grieve from the loss of a beloved character; and they can even allow you to know what it feels like to fall in love; video games make you feel </a:t>
            </a:r>
            <a:r>
              <a:rPr b="1" lang="en"/>
              <a:t>alive</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2c2957b7f_1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2c2957b7f_1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plot shows the critic scores in blue and the user scores on top in orange. On average, users tend to give video games higher scores than critics. But was this difference significant? (click) In order to visualize this </a:t>
            </a:r>
            <a:r>
              <a:rPr lang="en"/>
              <a:t>a simulated dataset of the differences between bootstrap resampled critic scores and user scores where both of the means are similar had to be created (click). In this plot it can be seen that the observed difference of 3.88 way outside the range of the values from the simulated dataset. Therefore, if the means were the same, the chance that the observed value of 3.88 would have appeared is extremely low; and indeed this is seen from the practically 0 p-value. We now know that there is a statistically significant difference between critic scores and user scores. For this capstone project, we will focus on the critic score.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2c2957b7f_1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2c2957b7f_1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 Now, we will take a look at how the critic score of video games and how they affect the global sales. In this plot we can see that higher rated scores do tend to have slightly higher global sales. However, a majority of the data points are below the 20 million units sold mark, making it hard to visualize all of the data points. In order to create a better visualization, a log transformation was performed on the global sales values. (click) A simple linear regression line was fit to this scatter plot and an R-squared value of 17% was produced (click). Given that we are only looking at one of the features of a video game, the critic score, being able to explain about 17% of the variance in the log of global sales with this simple linear model is not bad.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is there any way to increase this R-squared value? What can we do? (click) We could use machine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fitting a machine learning linear regression model on the rest of the features of a video game, the R-squared value was able to be increased by about 13%. We are now able to explain 30% of the variance in the log of global sales using the machine learning linear regression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62c2957b7f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2c2957b7f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features of a video game is the genre. This dataset contained 12 different genre types that each video game can be classified under. We will be taking a look at how each genre performs in global sales.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https://www.wired.co.uk/article/deepmind-starcraft-results-alphastar</a:t>
            </a:r>
            <a:r>
              <a:rPr lang="en"/>
              <a:t> - Strategy</a:t>
            </a:r>
            <a:endParaRPr/>
          </a:p>
          <a:p>
            <a:pPr indent="0" lvl="0" marL="0" rtl="0" algn="l">
              <a:spcBef>
                <a:spcPts val="0"/>
              </a:spcBef>
              <a:spcAft>
                <a:spcPts val="0"/>
              </a:spcAft>
              <a:buNone/>
            </a:pPr>
            <a:r>
              <a:rPr lang="en" u="sng">
                <a:solidFill>
                  <a:schemeClr val="hlink"/>
                </a:solidFill>
                <a:hlinkClick r:id="rId3"/>
              </a:rPr>
              <a:t>https://variety.com/2016/film/news/tetris-movie-trilogy-1201805092/</a:t>
            </a:r>
            <a:r>
              <a:rPr lang="en"/>
              <a:t> - Puzzle</a:t>
            </a:r>
            <a:endParaRPr/>
          </a:p>
          <a:p>
            <a:pPr indent="0" lvl="0" marL="0" rtl="0" algn="l">
              <a:spcBef>
                <a:spcPts val="0"/>
              </a:spcBef>
              <a:spcAft>
                <a:spcPts val="0"/>
              </a:spcAft>
              <a:buNone/>
            </a:pPr>
            <a:r>
              <a:rPr lang="en" u="sng">
                <a:solidFill>
                  <a:schemeClr val="accent5"/>
                </a:solidFill>
                <a:hlinkClick r:id="rId4"/>
              </a:rPr>
              <a:t>https://wall.alphacoders.com/big.php?i=789452</a:t>
            </a:r>
            <a:r>
              <a:rPr lang="en"/>
              <a:t> - adventure</a:t>
            </a:r>
            <a:endParaRPr/>
          </a:p>
          <a:p>
            <a:pPr indent="0" lvl="0" marL="0" rtl="0" algn="l">
              <a:spcBef>
                <a:spcPts val="0"/>
              </a:spcBef>
              <a:spcAft>
                <a:spcPts val="0"/>
              </a:spcAft>
              <a:buNone/>
            </a:pPr>
            <a:r>
              <a:rPr lang="en" u="sng">
                <a:solidFill>
                  <a:schemeClr val="hlink"/>
                </a:solidFill>
                <a:hlinkClick r:id="rId5"/>
              </a:rPr>
              <a:t>https://www.techtimes.com/articles/95825/20151015/ea-wants-new-franchises-and-gigantic-action-games.htm</a:t>
            </a:r>
            <a:r>
              <a:rPr lang="en"/>
              <a:t> - action</a:t>
            </a:r>
            <a:endParaRPr/>
          </a:p>
          <a:p>
            <a:pPr indent="0" lvl="0" marL="0" rtl="0" algn="l">
              <a:spcBef>
                <a:spcPts val="0"/>
              </a:spcBef>
              <a:spcAft>
                <a:spcPts val="0"/>
              </a:spcAft>
              <a:buNone/>
            </a:pPr>
            <a:r>
              <a:rPr lang="en" u="sng">
                <a:solidFill>
                  <a:schemeClr val="hlink"/>
                </a:solidFill>
                <a:hlinkClick r:id="rId6"/>
              </a:rPr>
              <a:t>https://www.engadget.com/2012/04/12/the-delightful-smoothness-of-classic-japanese-role-playing-games/</a:t>
            </a:r>
            <a:r>
              <a:rPr lang="en"/>
              <a:t> - rpg</a:t>
            </a:r>
            <a:endParaRPr/>
          </a:p>
          <a:p>
            <a:pPr indent="0" lvl="0" marL="0" rtl="0" algn="l">
              <a:spcBef>
                <a:spcPts val="0"/>
              </a:spcBef>
              <a:spcAft>
                <a:spcPts val="0"/>
              </a:spcAft>
              <a:buNone/>
            </a:pPr>
            <a:r>
              <a:rPr lang="en" u="sng">
                <a:solidFill>
                  <a:schemeClr val="hlink"/>
                </a:solidFill>
                <a:hlinkClick r:id="rId7"/>
              </a:rPr>
              <a:t>https://www.origin.com/usa/en-us/store/the-sims/the-sims-4/addon/the-sims-4-backyard-stuff</a:t>
            </a:r>
            <a:r>
              <a:rPr lang="en"/>
              <a:t> - simulator</a:t>
            </a:r>
            <a:endParaRPr/>
          </a:p>
          <a:p>
            <a:pPr indent="0" lvl="0" marL="0" rtl="0" algn="l">
              <a:spcBef>
                <a:spcPts val="0"/>
              </a:spcBef>
              <a:spcAft>
                <a:spcPts val="0"/>
              </a:spcAft>
              <a:buNone/>
            </a:pPr>
            <a:r>
              <a:rPr lang="en" u="sng">
                <a:solidFill>
                  <a:schemeClr val="hlink"/>
                </a:solidFill>
                <a:hlinkClick r:id="rId8"/>
              </a:rPr>
              <a:t>https://www.playstation.com/en-gb/games/street-fighter-v-ps4/</a:t>
            </a:r>
            <a:r>
              <a:rPr lang="en"/>
              <a:t> - fighting</a:t>
            </a:r>
            <a:endParaRPr/>
          </a:p>
          <a:p>
            <a:pPr indent="0" lvl="0" marL="0" rtl="0" algn="l">
              <a:spcBef>
                <a:spcPts val="0"/>
              </a:spcBef>
              <a:spcAft>
                <a:spcPts val="0"/>
              </a:spcAft>
              <a:buNone/>
            </a:pPr>
            <a:r>
              <a:rPr lang="en" u="sng">
                <a:solidFill>
                  <a:schemeClr val="hlink"/>
                </a:solidFill>
                <a:hlinkClick r:id="rId9"/>
              </a:rPr>
              <a:t>https://www.twilio.com/blog/2017/04/making-super-mario-bros-even-more-difficult-for-science.html</a:t>
            </a:r>
            <a:r>
              <a:rPr lang="en"/>
              <a:t> - platform</a:t>
            </a:r>
            <a:endParaRPr/>
          </a:p>
          <a:p>
            <a:pPr indent="0" lvl="0" marL="0" rtl="0" algn="l">
              <a:spcBef>
                <a:spcPts val="0"/>
              </a:spcBef>
              <a:spcAft>
                <a:spcPts val="0"/>
              </a:spcAft>
              <a:buNone/>
            </a:pPr>
            <a:r>
              <a:rPr lang="en" u="sng">
                <a:solidFill>
                  <a:schemeClr val="hlink"/>
                </a:solidFill>
                <a:hlinkClick r:id="rId10"/>
              </a:rPr>
              <a:t>https://www.mmoga.com/EA-Games/FIFA-16.html</a:t>
            </a:r>
            <a:r>
              <a:rPr lang="en"/>
              <a:t> - sports</a:t>
            </a:r>
            <a:endParaRPr/>
          </a:p>
          <a:p>
            <a:pPr indent="0" lvl="0" marL="0" rtl="0" algn="l">
              <a:spcBef>
                <a:spcPts val="0"/>
              </a:spcBef>
              <a:spcAft>
                <a:spcPts val="0"/>
              </a:spcAft>
              <a:buNone/>
            </a:pPr>
            <a:r>
              <a:rPr lang="en" u="sng">
                <a:solidFill>
                  <a:schemeClr val="hlink"/>
                </a:solidFill>
                <a:hlinkClick r:id="rId11"/>
              </a:rPr>
              <a:t>https://www.ranker.com/list/rise-and-fall-of-guitar-hero/jordan-breeding</a:t>
            </a:r>
            <a:r>
              <a:rPr lang="en"/>
              <a:t> - misc</a:t>
            </a:r>
            <a:endParaRPr/>
          </a:p>
          <a:p>
            <a:pPr indent="0" lvl="0" marL="0" rtl="0" algn="l">
              <a:spcBef>
                <a:spcPts val="0"/>
              </a:spcBef>
              <a:spcAft>
                <a:spcPts val="0"/>
              </a:spcAft>
              <a:buNone/>
            </a:pPr>
            <a:r>
              <a:rPr lang="en" u="sng">
                <a:solidFill>
                  <a:schemeClr val="hlink"/>
                </a:solidFill>
                <a:hlinkClick r:id="rId12"/>
              </a:rPr>
              <a:t>https://www.techtudo.com.br/dicas-e-tutoriais/noticia/2015/03/counter-strike-16-confira-os-codigos-de-macetes-para-o-jogo-de-tiro.html</a:t>
            </a:r>
            <a:r>
              <a:rPr lang="en"/>
              <a:t> - shooters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00f1b3ee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00f1b3ee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grouping the video games by their genres and totaling up the global sales, it can be seen that Action games sell significantly more than any other genre. They outperform the next two highest selling genres by about 400 million units. Problem solved, just make action games and you’re good to go! (Not really) However, what was less apparent was that the main reason (click) for why action games had such high global sales was because within this dataset, (click) 20% of all the video games were action. If more of the dataset was of one genre, then that one genre should have the higher global sales value. So, what would be a better way to look at how well each genre performed in global sales? The Average! W</a:t>
            </a:r>
            <a:r>
              <a:rPr lang="en"/>
              <a:t>e would need to look at the average sales instead of total sales.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2c2957b7f_1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2c2957b7f_1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From this plot, it can be seen that action games have moved down from the highest selling genre to the 6th highest. The genre that produces the highest average global sales is Shooter at about 1.6 millions units sold globally.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00f1b3ee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00f1b3ee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many different publishers in this dataset. Some of them are very big companies and are very well known. There are also a lot of smaller ones that have yet to make a name for themselves. In order to see how the publisher of a video game can affect global sales, the count of video games for each publisher was looked at. Very big publishers have produced a lot more games and therefore will appear many times in the dataset, while smaller ones have produce only a handful of games but are more common.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https://www.gamedesigning.org/game-development-studios/</a:t>
            </a:r>
            <a:r>
              <a:rPr lang="en"/>
              <a:t> brands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2c2957b7f_1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2c2957b7f_1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video games were grouped by publisher and their count of games with an aggregation on the total global sales. It may be obvious, but I think it is useful to be able to visualize this (click).  Publisher that have produced more video games have more total global sales. The more games you make, the more money you make. From this plot it looks like there may be positive linear relationship. (click) However, you can see that there are a lot of data points at the bottom left of this plot. (click) In order to visualize these data points a log transformation of both the global sales and count of games was performed, and a linear regression line will be fit to the new, transformed scatter plot (click).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62c2957b7f_1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2c2957b7f_1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simple linear regression line was able to produce an R-squared value of 0.68, explaining 68% of the variance in the log of global sales. It is clearly seen by the data points, as well as the linear regression line, that there is a strong linear correlation between log of count of games per publisher and the log of global sales.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00f1b3ee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00f1b3ee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https://towardsdatascience.com/machine-learning-for-beginners-d247a9420dab</a:t>
            </a:r>
            <a:endParaRPr/>
          </a:p>
          <a:p>
            <a:pPr indent="0" lvl="0" marL="0" rtl="0" algn="l">
              <a:spcBef>
                <a:spcPts val="0"/>
              </a:spcBef>
              <a:spcAft>
                <a:spcPts val="0"/>
              </a:spcAft>
              <a:buNone/>
            </a:pPr>
            <a:r>
              <a:rPr lang="en"/>
              <a:t>One final thing that I would like to present are the results of creating a machine learning model for this dataset in order to predict a game as being high selling or not using scikit-learn.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2c2957b7f_1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2c2957b7f_1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(click)The goal of this machine learning model was to perform supervised learning on the dataset of video games in order to make predictions. (click) In order to perform supervised learning, a labeled dataset is needed. </a:t>
            </a:r>
            <a:r>
              <a:rPr lang="en"/>
              <a:t>(click) </a:t>
            </a:r>
            <a:r>
              <a:rPr lang="en"/>
              <a:t>Given that the range of possible global sales values of video games is between 0.01-82 million units,(click) it was decided that any video game that sold more than 1 million units would be labeled as high selling. Now that we know how the data was labeled, lets now talk about the machine learning model that was used.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62c2957b7f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2c2957b7f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get a brief glimpse of the world of video games, I wanted to share a short clip. I feel like you don’t have to play video games to appreciate what is going on in this clip and you can sense it from the reaction of the crowd. </a:t>
            </a:r>
            <a:r>
              <a:rPr lang="en" u="sng">
                <a:solidFill>
                  <a:schemeClr val="accent5"/>
                </a:solidFill>
                <a:hlinkClick r:id="rId2"/>
              </a:rPr>
              <a:t>https://www.youtube.com/watch?v=JzS96auqau0</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2c2957b7f_1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2c2957b7f_1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https://medium.com/@williamkoehrsen/random-forest-simple-explanation-377895a60d2d</a:t>
            </a:r>
            <a:endParaRPr/>
          </a:p>
          <a:p>
            <a:pPr indent="0" lvl="0" marL="0" rtl="0" algn="l">
              <a:spcBef>
                <a:spcPts val="0"/>
              </a:spcBef>
              <a:spcAft>
                <a:spcPts val="0"/>
              </a:spcAft>
              <a:buNone/>
            </a:pPr>
            <a:r>
              <a:rPr lang="en"/>
              <a:t>The random forest was the classifier of choice for this prediction problem.(click) This is an ensemble learning method (click)that makes use of many different decision trees and takes the majority vote of their results. Next, I would like to talk about the steps taken in order to train and test this classifier.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2c2957b7f_1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2c2957b7f_1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(click)The complete labeled dataset was split into a variable that contained various features of a video game and the target variable, the labels of whether or not a video game was high selling. (</a:t>
            </a:r>
            <a:r>
              <a:rPr lang="en"/>
              <a:t>click) Both the categorical features and the target variable were encoded in order to feed them into the model. (click) The dataset was split into a training set and a hold-out set. (click) The training set was fed into scikit-learn’s GridSearch cross validation model in order to find the best hyperparameters for the random forest. (click) With the model tuned and cross validated, we then tested the model by fitting it on the entire training set and observing how well it predicted the video games of the hold-out set.</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62c2957b7f_1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62c2957b7f_1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three metrics that were focused on were the accuracy score, the precision score, and the AUC obtained from the ROC curve.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accuracy score tells us that the random forest classifier was able to correctly predict 79% of the hold-out set’s labels. The precision score tells us that 73% of the of video games that were labeled as high selling were indeed high selling. And finally, the AUC is a numerical representation of how well the model performed in regards to the receiver operating </a:t>
            </a:r>
            <a:r>
              <a:rPr lang="en"/>
              <a:t>characteristic</a:t>
            </a:r>
            <a:r>
              <a:rPr lang="en"/>
              <a:t> curve and is the total area under the curve.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62c2957b7f_1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2c2957b7f_1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accent5"/>
                </a:solidFill>
                <a:hlinkClick r:id="rId2"/>
              </a:rPr>
              <a:t>https://vsbattles.fandom.com/wiki/Sora_(Kingdom_Hearts)</a:t>
            </a:r>
            <a:endParaRPr/>
          </a:p>
          <a:p>
            <a:pPr indent="0" lvl="0" marL="0" rtl="0" algn="l">
              <a:spcBef>
                <a:spcPts val="0"/>
              </a:spcBef>
              <a:spcAft>
                <a:spcPts val="0"/>
              </a:spcAft>
              <a:buNone/>
            </a:pPr>
            <a:r>
              <a:rPr lang="en"/>
              <a:t>Throughout this presentation we have explored a few different features of video games and how they relate to the success in global sales. We saw that video games that had higher critic scores also tend to have higher global sales. (click) (click)(click)We also saw that even though action games had higher total global sales, they had a lower average global sales. This is because they made up about 20% of the dataset.(click) we observed that publishers who made more video games sold more games in total and that it was a pretty clear linear relationship. (click)The linear regression line that had fit the log of count of games and the log of global sales had an R-squared value of about 68%. (click) And finally, we were able to fit a random forest classifier to this dataset that predicted video games as being high selling with an accuracy of 79%, a precision of 73% and an AUC of 84%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2c2957b7f_1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2c2957b7f_1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now come to a close on this presentation of video game sales. I wanted to end with some potential areas that could be improved as well as other avenues that could be explored. (click)We know that there was a statistically significant difference between the Metacritic scores of professional critics and users. What would the results look like if we had focused on user scores instead of critic scores? (click) One area that could have been improved on was the initial data wrangling/cleaning steps. Perhaps a different approach could have been taken there in order to hold onto more of the data and features of a video game. (click) One more thing that could be explored is applying a neural network to this dataset, which has been known to provide good results in terms of prediction and classification.</a:t>
            </a:r>
            <a:endParaRPr/>
          </a:p>
          <a:p>
            <a:pPr indent="0" lvl="0" marL="0" rtl="0" algn="l">
              <a:spcBef>
                <a:spcPts val="0"/>
              </a:spcBef>
              <a:spcAft>
                <a:spcPts val="0"/>
              </a:spcAft>
              <a:buNone/>
            </a:pPr>
            <a:r>
              <a:rPr lang="en" u="sng">
                <a:solidFill>
                  <a:schemeClr val="hlink"/>
                </a:solidFill>
                <a:hlinkClick r:id="rId2"/>
              </a:rPr>
              <a:t>https://www.geek.com/games/11-ways-video-games-can-make-you-a-better-person-1639865/</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2c2957b7f_1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2c2957b7f_1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https://www.shutterstock.com/video/clip-32553706-retro-game-style-infinite-tunnel-flight-seamless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62c2957b7f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62c2957b7f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http://thoughtforyourpenny.com/technology/video-games/10-best-gaming-podcasts-to-listen-to-in-2019/</a:t>
            </a:r>
            <a:endParaRPr/>
          </a:p>
          <a:p>
            <a:pPr indent="0" lvl="0" marL="0" rtl="0" algn="l">
              <a:spcBef>
                <a:spcPts val="0"/>
              </a:spcBef>
              <a:spcAft>
                <a:spcPts val="0"/>
              </a:spcAft>
              <a:buNone/>
            </a:pPr>
            <a:r>
              <a:rPr lang="en" u="sng">
                <a:solidFill>
                  <a:schemeClr val="hlink"/>
                </a:solidFill>
                <a:hlinkClick r:id="rId3"/>
              </a:rPr>
              <a:t>https://oremc.com/o-raining-money-facebook#iLightbox[postimages]/0</a:t>
            </a:r>
            <a:endParaRPr/>
          </a:p>
          <a:p>
            <a:pPr indent="0" lvl="0" marL="0" rtl="0" algn="l">
              <a:spcBef>
                <a:spcPts val="0"/>
              </a:spcBef>
              <a:spcAft>
                <a:spcPts val="0"/>
              </a:spcAft>
              <a:buNone/>
            </a:pPr>
            <a:r>
              <a:rPr lang="en"/>
              <a:t>Now you may not know what exactly was happening in that clip, but what you do know is that it was awesome. The crowd yelling and cheering in excitement, everyone standing up and clapping, those were all real feelings and emotions that came from a video game.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reason why I gave this introduction and showed you that video was because I am hoping that you understand my motivation for choosing this topic as the focus of my presentation and why so many people are passionate about video games and </a:t>
            </a:r>
            <a:r>
              <a:rPr lang="en"/>
              <a:t>perhaps </a:t>
            </a:r>
            <a:r>
              <a:rPr lang="en"/>
              <a:t>more relevantly (click), why it is a multi-billion dollar industry.</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2c2957b7f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2c2957b7f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https://wccftech.com/review/onrush-beyond-finish-line/</a:t>
            </a:r>
            <a:endParaRPr/>
          </a:p>
          <a:p>
            <a:pPr indent="0" lvl="0" marL="0" rtl="0" algn="l">
              <a:spcBef>
                <a:spcPts val="0"/>
              </a:spcBef>
              <a:spcAft>
                <a:spcPts val="0"/>
              </a:spcAft>
              <a:buNone/>
            </a:pPr>
            <a:r>
              <a:rPr lang="en" u="sng">
                <a:solidFill>
                  <a:schemeClr val="hlink"/>
                </a:solidFill>
                <a:hlinkClick r:id="rId3"/>
              </a:rPr>
              <a:t>https://www.flickr.com/photos/146274265@N03/46559151605/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Though I don’t get as much time nowadays to play, I am still passionate about the world of video games and I hope to provide some useful insights about what makes a game successful. Throughout this presentation we will explore some features (or variables) of video games and see how they are related to their sales.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would be intuitive to think that video games that are highly scored should also perform well in sales, and many people would assume so. (click) We will take a look at this relationship and see how true this statement is. (click) We will also take a look at a few other features and see which ones produce the highest sales values. (click) and I would also like to present the results of using Machine Learning to create a predictive model that can classify a video game as being high selling or not.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2c2957b7f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2c2957b7f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get too deep into the analysis and results, I would like to take some time to explain where the data came from and how it was prepared.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dataset came from a Kaggle competition of video game sales and it contains some sales data for video games as well as their Metacritic scores.</a:t>
            </a:r>
            <a:endParaRPr/>
          </a:p>
          <a:p>
            <a:pPr indent="0" lvl="0" marL="0" rtl="0" algn="l">
              <a:spcBef>
                <a:spcPts val="0"/>
              </a:spcBef>
              <a:spcAft>
                <a:spcPts val="0"/>
              </a:spcAft>
              <a:buNone/>
            </a:pPr>
            <a:r>
              <a:rPr lang="en" u="sng">
                <a:solidFill>
                  <a:schemeClr val="accent5"/>
                </a:solidFill>
                <a:hlinkClick r:id="rId2"/>
              </a:rPr>
              <a:t>https://www.kaggle.com/rush4ratio/video-game-sales-with-ratings</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62c2957b7f_1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2c2957b7f_1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Metacritic is a popular </a:t>
            </a:r>
            <a:r>
              <a:rPr lang="en"/>
              <a:t>multimedia</a:t>
            </a:r>
            <a:r>
              <a:rPr lang="en"/>
              <a:t> entertainment review website that provides both a professional critic score and user score for video games and other media. </a:t>
            </a:r>
            <a:r>
              <a:rPr lang="en" u="sng">
                <a:solidFill>
                  <a:schemeClr val="hlink"/>
                </a:solidFill>
                <a:hlinkClick r:id="rId2"/>
              </a:rPr>
              <a:t>https://www.metacritic.com/game/switch/the-legend-of-zelda-breath-of-the-wild</a:t>
            </a:r>
            <a:r>
              <a:rPr lang="en"/>
              <a:t>. It is from these scores where we will observe trends in how they are related to how well a video game sells.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62c2957b7f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2c2957b7f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original dataset contained </a:t>
            </a:r>
            <a:r>
              <a:rPr lang="en"/>
              <a:t>features </a:t>
            </a:r>
            <a:r>
              <a:rPr lang="en"/>
              <a:t>such as name, platform, sales for 3 different countries as well as overall, globally, etc. This dataset came in a relatively clean state but some problems needed to be dealt with in order to perform the analysis that we are looking for </a:t>
            </a:r>
            <a:r>
              <a:rPr lang="en"/>
              <a:t>(click 1)</a:t>
            </a:r>
            <a:r>
              <a:rPr lang="en"/>
              <a:t>. Some of the problems were that some video games appeared more than once </a:t>
            </a:r>
            <a:r>
              <a:rPr lang="en"/>
              <a:t>(click 2), the dataset contained video games that were not released yet at the time this dataset was made, which was 2016(click 3), and because we will be looking at the scores of a video game, some video games did not have both the critic score and the user score (click 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6) The solutions that were taken in order to deal with these problems were: (click 7) The dataset was grouped by the video game names, (click 8) filtered by only video games that were released before 2016, (click 9) and dropped records that did not contain both critic score and user score.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2c2957b7f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2c2957b7f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cleaning and wrangling the dataset to transform it into a form that we can perform analysis on, the following columns or features were obtained: name, year of release, genre, publisher, global sales, critic score, user score.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2c2957b7f_1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2c2957b7f_1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https://www.hawkinspersonnel.com/cheerful-business-people-showing-thumbs-up-isolated-on-white/</a:t>
            </a:r>
            <a:endParaRPr/>
          </a:p>
          <a:p>
            <a:pPr indent="0" lvl="0" marL="0" rtl="0" algn="l">
              <a:spcBef>
                <a:spcPts val="0"/>
              </a:spcBef>
              <a:spcAft>
                <a:spcPts val="0"/>
              </a:spcAft>
              <a:buNone/>
            </a:pPr>
            <a:r>
              <a:rPr lang="en" u="sng">
                <a:solidFill>
                  <a:schemeClr val="hlink"/>
                </a:solidFill>
                <a:hlinkClick r:id="rId3"/>
              </a:rPr>
              <a:t>https://striveliving.ca/adults-services/strive-centre/group-of-people-showing-thumbs-up/</a:t>
            </a:r>
            <a:endParaRPr/>
          </a:p>
          <a:p>
            <a:pPr indent="0" lvl="0" marL="0" rtl="0" algn="l">
              <a:spcBef>
                <a:spcPts val="0"/>
              </a:spcBef>
              <a:spcAft>
                <a:spcPts val="0"/>
              </a:spcAft>
              <a:buNone/>
            </a:pPr>
            <a:r>
              <a:rPr lang="en"/>
              <a:t>Metacritic provides two different scores for a video game. The critic score comes from professional critics and the user score are from normal </a:t>
            </a:r>
            <a:r>
              <a:rPr lang="en"/>
              <a:t>everyday</a:t>
            </a:r>
            <a:r>
              <a:rPr lang="en"/>
              <a:t> gamers. The question that comes to mind is:. Are they different? Does one group tend to score higher than the other? Do they tend to score </a:t>
            </a:r>
            <a:r>
              <a:rPr lang="en"/>
              <a:t>similarly</a:t>
            </a:r>
            <a:r>
              <a:rPr lang="en"/>
              <a:t>? To see this a histogram of the scores were plotted.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hyperlink" Target="https://wall.alphacoders.com/big.php?i=789452"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1" Type="http://schemas.openxmlformats.org/officeDocument/2006/relationships/image" Target="../media/image11.jpg"/><Relationship Id="rId10" Type="http://schemas.openxmlformats.org/officeDocument/2006/relationships/image" Target="../media/image20.jpg"/><Relationship Id="rId13" Type="http://schemas.openxmlformats.org/officeDocument/2006/relationships/image" Target="../media/image15.jpg"/><Relationship Id="rId12" Type="http://schemas.openxmlformats.org/officeDocument/2006/relationships/image" Target="../media/image13.jpg"/><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22.jpg"/><Relationship Id="rId9" Type="http://schemas.openxmlformats.org/officeDocument/2006/relationships/image" Target="../media/image12.jpg"/><Relationship Id="rId14" Type="http://schemas.openxmlformats.org/officeDocument/2006/relationships/image" Target="../media/image16.jpg"/><Relationship Id="rId5" Type="http://schemas.openxmlformats.org/officeDocument/2006/relationships/image" Target="../media/image23.jpg"/><Relationship Id="rId6" Type="http://schemas.openxmlformats.org/officeDocument/2006/relationships/image" Target="../media/image36.jpg"/><Relationship Id="rId7" Type="http://schemas.openxmlformats.org/officeDocument/2006/relationships/image" Target="../media/image10.jpg"/><Relationship Id="rId8"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1.jpg"/><Relationship Id="rId4" Type="http://schemas.openxmlformats.org/officeDocument/2006/relationships/hyperlink" Target="https://www.gamedesigning.org/game-development-studio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jpg"/><Relationship Id="rId4" Type="http://schemas.openxmlformats.org/officeDocument/2006/relationships/hyperlink" Target="https://towardsdatascience.com/machine-learning-for-beginners-d247a9420dab"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www.youtube.com/watch?v=JzS96auqau0" TargetMode="Externa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hyperlink" Target="https://medium.com/@williamkoehrsen/random-forest-simple-explanation-377895a60d2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hyperlink" Target="https://vsbattles.fandom.com/wiki/Sora_(Kingdom_Heart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8.jpg"/><Relationship Id="rId4" Type="http://schemas.openxmlformats.org/officeDocument/2006/relationships/hyperlink" Target="https://www.geek.com/games/11-ways-video-games-can-make-you-a-better-person-1639865/"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9.jpg"/><Relationship Id="rId4" Type="http://schemas.openxmlformats.org/officeDocument/2006/relationships/hyperlink" Target="https://www.shutterstock.com/video/clip-32553706-retro-game-style-infinite-tunnel-flight-seamles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39.jpg"/><Relationship Id="rId5" Type="http://schemas.openxmlformats.org/officeDocument/2006/relationships/hyperlink" Target="http://thoughtforyourpenny.com/technology/video-games/10-best-gaming-podcasts-to-listen-to-in-2019/" TargetMode="External"/><Relationship Id="rId6" Type="http://schemas.openxmlformats.org/officeDocument/2006/relationships/hyperlink" Target="https://oremc.com/o-raining-money-facebook#iLightbox%5Bpostimages%5D/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hyperlink" Target="https://www.flickr.com/photos/146274265@N03/46559151605/" TargetMode="External"/><Relationship Id="rId5" Type="http://schemas.openxmlformats.org/officeDocument/2006/relationships/image" Target="../media/image8.jpg"/><Relationship Id="rId6" Type="http://schemas.openxmlformats.org/officeDocument/2006/relationships/hyperlink" Target="https://wccftech.com/review/onrush-beyond-finish-lin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www.kaggle.com/rush4ratio/video-game-sales-with-ratings"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www.metacritic.com/game/switch/the-legend-of-zelda-breath-of-the-wild"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8.jpg"/><Relationship Id="rId4" Type="http://schemas.openxmlformats.org/officeDocument/2006/relationships/image" Target="../media/image37.jpg"/><Relationship Id="rId5" Type="http://schemas.openxmlformats.org/officeDocument/2006/relationships/hyperlink" Target="https://www.hawkinspersonnel.com/cheerful-business-people-showing-thumbs-up-isolated-on-white/" TargetMode="External"/><Relationship Id="rId6" Type="http://schemas.openxmlformats.org/officeDocument/2006/relationships/hyperlink" Target="https://striveliving.ca/adults-services/strive-centre/group-of-people-showing-thumbs-up/"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3"/>
          <p:cNvSpPr txBox="1"/>
          <p:nvPr/>
        </p:nvSpPr>
        <p:spPr>
          <a:xfrm>
            <a:off x="2890200" y="4848600"/>
            <a:ext cx="3363600" cy="2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https://wall.alphacoders.com/big.php?i=789452</a:t>
            </a:r>
            <a:endParaRPr/>
          </a:p>
        </p:txBody>
      </p:sp>
      <p:sp>
        <p:nvSpPr>
          <p:cNvPr id="67" name="Google Shape;67;p13"/>
          <p:cNvSpPr txBox="1"/>
          <p:nvPr>
            <p:ph idx="4294967295" type="title"/>
          </p:nvPr>
        </p:nvSpPr>
        <p:spPr>
          <a:xfrm>
            <a:off x="311700" y="222650"/>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Bungee Inline"/>
                <a:ea typeface="Bungee Inline"/>
                <a:cs typeface="Bungee Inline"/>
                <a:sym typeface="Bungee Inline"/>
              </a:rPr>
              <a:t>VIDEO GAME SALES</a:t>
            </a:r>
            <a:endParaRPr>
              <a:solidFill>
                <a:srgbClr val="000000"/>
              </a:solidFill>
              <a:latin typeface="Bungee Inline"/>
              <a:ea typeface="Bungee Inline"/>
              <a:cs typeface="Bungee Inline"/>
              <a:sym typeface="Bungee Inli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Google Shape;147;p22"/>
          <p:cNvPicPr preferRelativeResize="0"/>
          <p:nvPr/>
        </p:nvPicPr>
        <p:blipFill>
          <a:blip r:embed="rId3">
            <a:alphaModFix/>
          </a:blip>
          <a:stretch>
            <a:fillRect/>
          </a:stretch>
        </p:blipFill>
        <p:spPr>
          <a:xfrm>
            <a:off x="5390050" y="25625"/>
            <a:ext cx="3442250" cy="2479075"/>
          </a:xfrm>
          <a:prstGeom prst="rect">
            <a:avLst/>
          </a:prstGeom>
          <a:noFill/>
          <a:ln>
            <a:noFill/>
          </a:ln>
        </p:spPr>
      </p:pic>
      <p:sp>
        <p:nvSpPr>
          <p:cNvPr id="148" name="Google Shape;148;p22"/>
          <p:cNvSpPr txBox="1"/>
          <p:nvPr>
            <p:ph type="title"/>
          </p:nvPr>
        </p:nvSpPr>
        <p:spPr>
          <a:xfrm>
            <a:off x="311700" y="64025"/>
            <a:ext cx="513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Critic Score vs User Score</a:t>
            </a:r>
            <a:endParaRPr/>
          </a:p>
        </p:txBody>
      </p:sp>
      <p:sp>
        <p:nvSpPr>
          <p:cNvPr id="149" name="Google Shape;149;p22"/>
          <p:cNvSpPr txBox="1"/>
          <p:nvPr/>
        </p:nvSpPr>
        <p:spPr>
          <a:xfrm>
            <a:off x="311700" y="927150"/>
            <a:ext cx="3205500" cy="125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Mean of Critic Score: 70.45</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Mean of User Score: 74.34</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Difference of means: 3.88 </a:t>
            </a:r>
            <a:endParaRPr>
              <a:latin typeface="Open Sans"/>
              <a:ea typeface="Open Sans"/>
              <a:cs typeface="Open Sans"/>
              <a:sym typeface="Open Sans"/>
            </a:endParaRPr>
          </a:p>
        </p:txBody>
      </p:sp>
      <p:pic>
        <p:nvPicPr>
          <p:cNvPr id="150" name="Google Shape;150;p22"/>
          <p:cNvPicPr preferRelativeResize="0"/>
          <p:nvPr/>
        </p:nvPicPr>
        <p:blipFill rotWithShape="1">
          <a:blip r:embed="rId4">
            <a:alphaModFix/>
          </a:blip>
          <a:srcRect b="159" l="0" r="0" t="159"/>
          <a:stretch/>
        </p:blipFill>
        <p:spPr>
          <a:xfrm>
            <a:off x="5391794" y="2477950"/>
            <a:ext cx="3486031" cy="2479075"/>
          </a:xfrm>
          <a:prstGeom prst="rect">
            <a:avLst/>
          </a:prstGeom>
          <a:noFill/>
          <a:ln>
            <a:noFill/>
          </a:ln>
        </p:spPr>
      </p:pic>
      <p:sp>
        <p:nvSpPr>
          <p:cNvPr id="151" name="Google Shape;151;p22"/>
          <p:cNvSpPr txBox="1"/>
          <p:nvPr/>
        </p:nvSpPr>
        <p:spPr>
          <a:xfrm>
            <a:off x="311700" y="2744475"/>
            <a:ext cx="4008600" cy="2073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Bootstrap resampled a simulated dataset where mean of Critic score = mean of User score</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Sampling distribution of difference of simulated means</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P-value = 0.00… for observed difference</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0" st="0"/>
                                            </p:txEl>
                                          </p:spTgt>
                                        </p:tgtEl>
                                        <p:attrNameLst>
                                          <p:attrName>style.visibility</p:attrName>
                                        </p:attrNameLst>
                                      </p:cBhvr>
                                      <p:to>
                                        <p:strVal val="visible"/>
                                      </p:to>
                                    </p:set>
                                    <p:animEffect filter="fade" transition="in">
                                      <p:cBhvr>
                                        <p:cTn dur="1000"/>
                                        <p:tgtEl>
                                          <p:spTgt spid="1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1" st="1"/>
                                            </p:txEl>
                                          </p:spTgt>
                                        </p:tgtEl>
                                        <p:attrNameLst>
                                          <p:attrName>style.visibility</p:attrName>
                                        </p:attrNameLst>
                                      </p:cBhvr>
                                      <p:to>
                                        <p:strVal val="visible"/>
                                      </p:to>
                                    </p:set>
                                    <p:animEffect filter="fade" transition="in">
                                      <p:cBhvr>
                                        <p:cTn dur="1000"/>
                                        <p:tgtEl>
                                          <p:spTgt spid="1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2" st="2"/>
                                            </p:txEl>
                                          </p:spTgt>
                                        </p:tgtEl>
                                        <p:attrNameLst>
                                          <p:attrName>style.visibility</p:attrName>
                                        </p:attrNameLst>
                                      </p:cBhvr>
                                      <p:to>
                                        <p:strVal val="visible"/>
                                      </p:to>
                                    </p:set>
                                    <p:animEffect filter="fade" transition="in">
                                      <p:cBhvr>
                                        <p:cTn dur="1000"/>
                                        <p:tgtEl>
                                          <p:spTgt spid="1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3" st="3"/>
                                            </p:txEl>
                                          </p:spTgt>
                                        </p:tgtEl>
                                        <p:attrNameLst>
                                          <p:attrName>style.visibility</p:attrName>
                                        </p:attrNameLst>
                                      </p:cBhvr>
                                      <p:to>
                                        <p:strVal val="visible"/>
                                      </p:to>
                                    </p:set>
                                    <p:animEffect filter="fade" transition="in">
                                      <p:cBhvr>
                                        <p:cTn dur="1000"/>
                                        <p:tgtEl>
                                          <p:spTgt spid="1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4" st="4"/>
                                            </p:txEl>
                                          </p:spTgt>
                                        </p:tgtEl>
                                        <p:attrNameLst>
                                          <p:attrName>style.visibility</p:attrName>
                                        </p:attrNameLst>
                                      </p:cBhvr>
                                      <p:to>
                                        <p:strVal val="visible"/>
                                      </p:to>
                                    </p:set>
                                    <p:animEffect filter="fade" transition="in">
                                      <p:cBhvr>
                                        <p:cTn dur="1000"/>
                                        <p:tgtEl>
                                          <p:spTgt spid="15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23"/>
          <p:cNvPicPr preferRelativeResize="0"/>
          <p:nvPr/>
        </p:nvPicPr>
        <p:blipFill>
          <a:blip r:embed="rId3">
            <a:alphaModFix/>
          </a:blip>
          <a:stretch>
            <a:fillRect/>
          </a:stretch>
        </p:blipFill>
        <p:spPr>
          <a:xfrm>
            <a:off x="3923475" y="688450"/>
            <a:ext cx="5004546" cy="3686275"/>
          </a:xfrm>
          <a:prstGeom prst="rect">
            <a:avLst/>
          </a:prstGeom>
          <a:noFill/>
          <a:ln>
            <a:noFill/>
          </a:ln>
        </p:spPr>
      </p:pic>
      <p:sp>
        <p:nvSpPr>
          <p:cNvPr id="157" name="Google Shape;157;p23"/>
          <p:cNvSpPr txBox="1"/>
          <p:nvPr/>
        </p:nvSpPr>
        <p:spPr>
          <a:xfrm>
            <a:off x="353700" y="725250"/>
            <a:ext cx="3395100" cy="141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Scatter plot of Global Sales and Critic Scores</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Majority of data points below 20 million units</a:t>
            </a:r>
            <a:endParaRPr>
              <a:latin typeface="Open Sans"/>
              <a:ea typeface="Open Sans"/>
              <a:cs typeface="Open Sans"/>
              <a:sym typeface="Open Sans"/>
            </a:endParaRPr>
          </a:p>
        </p:txBody>
      </p:sp>
      <p:sp>
        <p:nvSpPr>
          <p:cNvPr id="158" name="Google Shape;158;p23"/>
          <p:cNvSpPr txBox="1"/>
          <p:nvPr>
            <p:ph type="title"/>
          </p:nvPr>
        </p:nvSpPr>
        <p:spPr>
          <a:xfrm>
            <a:off x="311700" y="64025"/>
            <a:ext cx="513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Critic Score and Global Sales</a:t>
            </a:r>
            <a:endParaRPr/>
          </a:p>
        </p:txBody>
      </p:sp>
      <p:pic>
        <p:nvPicPr>
          <p:cNvPr id="159" name="Google Shape;159;p23"/>
          <p:cNvPicPr preferRelativeResize="0"/>
          <p:nvPr/>
        </p:nvPicPr>
        <p:blipFill rotWithShape="1">
          <a:blip r:embed="rId4">
            <a:alphaModFix/>
          </a:blip>
          <a:srcRect b="0" l="79" r="79" t="0"/>
          <a:stretch/>
        </p:blipFill>
        <p:spPr>
          <a:xfrm>
            <a:off x="3923475" y="688450"/>
            <a:ext cx="5004546" cy="3686275"/>
          </a:xfrm>
          <a:prstGeom prst="rect">
            <a:avLst/>
          </a:prstGeom>
          <a:noFill/>
          <a:ln>
            <a:noFill/>
          </a:ln>
        </p:spPr>
      </p:pic>
      <p:sp>
        <p:nvSpPr>
          <p:cNvPr id="160" name="Google Shape;160;p23"/>
          <p:cNvSpPr txBox="1"/>
          <p:nvPr/>
        </p:nvSpPr>
        <p:spPr>
          <a:xfrm>
            <a:off x="311700" y="2139675"/>
            <a:ext cx="3479100" cy="2625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Log transformation of Global Sales</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Simple linear regression</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R-squared value of 17%</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Using Machine Learning to fit additional features</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Produced new R-squared of 30%</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0" st="0"/>
                                            </p:txEl>
                                          </p:spTgt>
                                        </p:tgtEl>
                                        <p:attrNameLst>
                                          <p:attrName>style.visibility</p:attrName>
                                        </p:attrNameLst>
                                      </p:cBhvr>
                                      <p:to>
                                        <p:strVal val="visible"/>
                                      </p:to>
                                    </p:set>
                                    <p:animEffect filter="fade" transition="in">
                                      <p:cBhvr>
                                        <p:cTn dur="1000"/>
                                        <p:tgtEl>
                                          <p:spTgt spid="1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1" st="1"/>
                                            </p:txEl>
                                          </p:spTgt>
                                        </p:tgtEl>
                                        <p:attrNameLst>
                                          <p:attrName>style.visibility</p:attrName>
                                        </p:attrNameLst>
                                      </p:cBhvr>
                                      <p:to>
                                        <p:strVal val="visible"/>
                                      </p:to>
                                    </p:set>
                                    <p:animEffect filter="fade" transition="in">
                                      <p:cBhvr>
                                        <p:cTn dur="1000"/>
                                        <p:tgtEl>
                                          <p:spTgt spid="1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2" st="2"/>
                                            </p:txEl>
                                          </p:spTgt>
                                        </p:tgtEl>
                                        <p:attrNameLst>
                                          <p:attrName>style.visibility</p:attrName>
                                        </p:attrNameLst>
                                      </p:cBhvr>
                                      <p:to>
                                        <p:strVal val="visible"/>
                                      </p:to>
                                    </p:set>
                                    <p:animEffect filter="fade" transition="in">
                                      <p:cBhvr>
                                        <p:cTn dur="1000"/>
                                        <p:tgtEl>
                                          <p:spTgt spid="1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6"/>
                                        </p:tgtEl>
                                      </p:cBhvr>
                                    </p:animEffect>
                                    <p:set>
                                      <p:cBhvr>
                                        <p:cTn dur="1" fill="hold">
                                          <p:stCondLst>
                                            <p:cond delay="1000"/>
                                          </p:stCondLst>
                                        </p:cTn>
                                        <p:tgtEl>
                                          <p:spTgt spid="15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0" st="0"/>
                                            </p:txEl>
                                          </p:spTgt>
                                        </p:tgtEl>
                                        <p:attrNameLst>
                                          <p:attrName>style.visibility</p:attrName>
                                        </p:attrNameLst>
                                      </p:cBhvr>
                                      <p:to>
                                        <p:strVal val="visible"/>
                                      </p:to>
                                    </p:set>
                                    <p:animEffect filter="fade" transition="in">
                                      <p:cBhvr>
                                        <p:cTn dur="1000"/>
                                        <p:tgtEl>
                                          <p:spTgt spid="1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1" st="1"/>
                                            </p:txEl>
                                          </p:spTgt>
                                        </p:tgtEl>
                                        <p:attrNameLst>
                                          <p:attrName>style.visibility</p:attrName>
                                        </p:attrNameLst>
                                      </p:cBhvr>
                                      <p:to>
                                        <p:strVal val="visible"/>
                                      </p:to>
                                    </p:set>
                                    <p:animEffect filter="fade" transition="in">
                                      <p:cBhvr>
                                        <p:cTn dur="1000"/>
                                        <p:tgtEl>
                                          <p:spTgt spid="1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2" st="2"/>
                                            </p:txEl>
                                          </p:spTgt>
                                        </p:tgtEl>
                                        <p:attrNameLst>
                                          <p:attrName>style.visibility</p:attrName>
                                        </p:attrNameLst>
                                      </p:cBhvr>
                                      <p:to>
                                        <p:strVal val="visible"/>
                                      </p:to>
                                    </p:set>
                                    <p:animEffect filter="fade" transition="in">
                                      <p:cBhvr>
                                        <p:cTn dur="1000"/>
                                        <p:tgtEl>
                                          <p:spTgt spid="1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3" st="3"/>
                                            </p:txEl>
                                          </p:spTgt>
                                        </p:tgtEl>
                                        <p:attrNameLst>
                                          <p:attrName>style.visibility</p:attrName>
                                        </p:attrNameLst>
                                      </p:cBhvr>
                                      <p:to>
                                        <p:strVal val="visible"/>
                                      </p:to>
                                    </p:set>
                                    <p:animEffect filter="fade" transition="in">
                                      <p:cBhvr>
                                        <p:cTn dur="1000"/>
                                        <p:tgtEl>
                                          <p:spTgt spid="1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4" st="4"/>
                                            </p:txEl>
                                          </p:spTgt>
                                        </p:tgtEl>
                                        <p:attrNameLst>
                                          <p:attrName>style.visibility</p:attrName>
                                        </p:attrNameLst>
                                      </p:cBhvr>
                                      <p:to>
                                        <p:strVal val="visible"/>
                                      </p:to>
                                    </p:set>
                                    <p:animEffect filter="fade" transition="in">
                                      <p:cBhvr>
                                        <p:cTn dur="1000"/>
                                        <p:tgtEl>
                                          <p:spTgt spid="16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5" st="5"/>
                                            </p:txEl>
                                          </p:spTgt>
                                        </p:tgtEl>
                                        <p:attrNameLst>
                                          <p:attrName>style.visibility</p:attrName>
                                        </p:attrNameLst>
                                      </p:cBhvr>
                                      <p:to>
                                        <p:strVal val="visible"/>
                                      </p:to>
                                    </p:set>
                                    <p:animEffect filter="fade" transition="in">
                                      <p:cBhvr>
                                        <p:cTn dur="1000"/>
                                        <p:tgtEl>
                                          <p:spTgt spid="16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6" st="6"/>
                                            </p:txEl>
                                          </p:spTgt>
                                        </p:tgtEl>
                                        <p:attrNameLst>
                                          <p:attrName>style.visibility</p:attrName>
                                        </p:attrNameLst>
                                      </p:cBhvr>
                                      <p:to>
                                        <p:strVal val="visible"/>
                                      </p:to>
                                    </p:set>
                                    <p:animEffect filter="fade" transition="in">
                                      <p:cBhvr>
                                        <p:cTn dur="1000"/>
                                        <p:tgtEl>
                                          <p:spTgt spid="16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7" st="7"/>
                                            </p:txEl>
                                          </p:spTgt>
                                        </p:tgtEl>
                                        <p:attrNameLst>
                                          <p:attrName>style.visibility</p:attrName>
                                        </p:attrNameLst>
                                      </p:cBhvr>
                                      <p:to>
                                        <p:strVal val="visible"/>
                                      </p:to>
                                    </p:set>
                                    <p:animEffect filter="fade" transition="in">
                                      <p:cBhvr>
                                        <p:cTn dur="1000"/>
                                        <p:tgtEl>
                                          <p:spTgt spid="16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8" st="8"/>
                                            </p:txEl>
                                          </p:spTgt>
                                        </p:tgtEl>
                                        <p:attrNameLst>
                                          <p:attrName>style.visibility</p:attrName>
                                        </p:attrNameLst>
                                      </p:cBhvr>
                                      <p:to>
                                        <p:strVal val="visible"/>
                                      </p:to>
                                    </p:set>
                                    <p:animEffect filter="fade" transition="in">
                                      <p:cBhvr>
                                        <p:cTn dur="1000"/>
                                        <p:tgtEl>
                                          <p:spTgt spid="16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id="165" name="Google Shape;165;p24"/>
          <p:cNvPicPr preferRelativeResize="0"/>
          <p:nvPr/>
        </p:nvPicPr>
        <p:blipFill>
          <a:blip r:embed="rId3">
            <a:alphaModFix/>
          </a:blip>
          <a:stretch>
            <a:fillRect/>
          </a:stretch>
        </p:blipFill>
        <p:spPr>
          <a:xfrm>
            <a:off x="235500" y="1304825"/>
            <a:ext cx="1231982" cy="915367"/>
          </a:xfrm>
          <a:prstGeom prst="rect">
            <a:avLst/>
          </a:prstGeom>
          <a:noFill/>
          <a:ln>
            <a:noFill/>
          </a:ln>
        </p:spPr>
      </p:pic>
      <p:sp>
        <p:nvSpPr>
          <p:cNvPr id="166" name="Google Shape;166;p24"/>
          <p:cNvSpPr txBox="1"/>
          <p:nvPr/>
        </p:nvSpPr>
        <p:spPr>
          <a:xfrm>
            <a:off x="238977" y="2220198"/>
            <a:ext cx="1231800" cy="22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Strategy</a:t>
            </a:r>
            <a:endParaRPr>
              <a:latin typeface="Open Sans"/>
              <a:ea typeface="Open Sans"/>
              <a:cs typeface="Open Sans"/>
              <a:sym typeface="Open Sans"/>
            </a:endParaRPr>
          </a:p>
        </p:txBody>
      </p:sp>
      <p:pic>
        <p:nvPicPr>
          <p:cNvPr id="167" name="Google Shape;167;p24"/>
          <p:cNvPicPr preferRelativeResize="0"/>
          <p:nvPr/>
        </p:nvPicPr>
        <p:blipFill>
          <a:blip r:embed="rId4">
            <a:alphaModFix/>
          </a:blip>
          <a:stretch>
            <a:fillRect/>
          </a:stretch>
        </p:blipFill>
        <p:spPr>
          <a:xfrm>
            <a:off x="1557017" y="1304825"/>
            <a:ext cx="1543095" cy="915367"/>
          </a:xfrm>
          <a:prstGeom prst="rect">
            <a:avLst/>
          </a:prstGeom>
          <a:noFill/>
          <a:ln>
            <a:noFill/>
          </a:ln>
        </p:spPr>
      </p:pic>
      <p:sp>
        <p:nvSpPr>
          <p:cNvPr id="168" name="Google Shape;168;p24"/>
          <p:cNvSpPr txBox="1"/>
          <p:nvPr/>
        </p:nvSpPr>
        <p:spPr>
          <a:xfrm>
            <a:off x="1712580" y="2220198"/>
            <a:ext cx="1231800" cy="22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Puzzle</a:t>
            </a:r>
            <a:endParaRPr>
              <a:latin typeface="Open Sans"/>
              <a:ea typeface="Open Sans"/>
              <a:cs typeface="Open Sans"/>
              <a:sym typeface="Open Sans"/>
            </a:endParaRPr>
          </a:p>
        </p:txBody>
      </p:sp>
      <p:pic>
        <p:nvPicPr>
          <p:cNvPr id="169" name="Google Shape;169;p24"/>
          <p:cNvPicPr preferRelativeResize="0"/>
          <p:nvPr/>
        </p:nvPicPr>
        <p:blipFill>
          <a:blip r:embed="rId5">
            <a:alphaModFix/>
          </a:blip>
          <a:stretch>
            <a:fillRect/>
          </a:stretch>
        </p:blipFill>
        <p:spPr>
          <a:xfrm>
            <a:off x="3199757" y="1304826"/>
            <a:ext cx="1204848" cy="915368"/>
          </a:xfrm>
          <a:prstGeom prst="rect">
            <a:avLst/>
          </a:prstGeom>
          <a:noFill/>
          <a:ln>
            <a:noFill/>
          </a:ln>
        </p:spPr>
      </p:pic>
      <p:sp>
        <p:nvSpPr>
          <p:cNvPr id="170" name="Google Shape;170;p24"/>
          <p:cNvSpPr txBox="1"/>
          <p:nvPr/>
        </p:nvSpPr>
        <p:spPr>
          <a:xfrm>
            <a:off x="3186192" y="2220198"/>
            <a:ext cx="1231800" cy="22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Adventure</a:t>
            </a:r>
            <a:endParaRPr>
              <a:latin typeface="Open Sans"/>
              <a:ea typeface="Open Sans"/>
              <a:cs typeface="Open Sans"/>
              <a:sym typeface="Open Sans"/>
            </a:endParaRPr>
          </a:p>
        </p:txBody>
      </p:sp>
      <p:pic>
        <p:nvPicPr>
          <p:cNvPr id="171" name="Google Shape;171;p24"/>
          <p:cNvPicPr preferRelativeResize="0"/>
          <p:nvPr/>
        </p:nvPicPr>
        <p:blipFill>
          <a:blip r:embed="rId6">
            <a:alphaModFix/>
          </a:blip>
          <a:stretch>
            <a:fillRect/>
          </a:stretch>
        </p:blipFill>
        <p:spPr>
          <a:xfrm>
            <a:off x="4504255" y="1304825"/>
            <a:ext cx="1156300" cy="915366"/>
          </a:xfrm>
          <a:prstGeom prst="rect">
            <a:avLst/>
          </a:prstGeom>
          <a:noFill/>
          <a:ln>
            <a:noFill/>
          </a:ln>
        </p:spPr>
      </p:pic>
      <p:sp>
        <p:nvSpPr>
          <p:cNvPr id="172" name="Google Shape;172;p24"/>
          <p:cNvSpPr txBox="1"/>
          <p:nvPr/>
        </p:nvSpPr>
        <p:spPr>
          <a:xfrm>
            <a:off x="4466418" y="2220198"/>
            <a:ext cx="1231800" cy="22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Action</a:t>
            </a:r>
            <a:endParaRPr>
              <a:latin typeface="Open Sans"/>
              <a:ea typeface="Open Sans"/>
              <a:cs typeface="Open Sans"/>
              <a:sym typeface="Open Sans"/>
            </a:endParaRPr>
          </a:p>
        </p:txBody>
      </p:sp>
      <p:pic>
        <p:nvPicPr>
          <p:cNvPr id="173" name="Google Shape;173;p24"/>
          <p:cNvPicPr preferRelativeResize="0"/>
          <p:nvPr/>
        </p:nvPicPr>
        <p:blipFill>
          <a:blip r:embed="rId7">
            <a:alphaModFix/>
          </a:blip>
          <a:stretch>
            <a:fillRect/>
          </a:stretch>
        </p:blipFill>
        <p:spPr>
          <a:xfrm>
            <a:off x="5760210" y="1304825"/>
            <a:ext cx="1388149" cy="915372"/>
          </a:xfrm>
          <a:prstGeom prst="rect">
            <a:avLst/>
          </a:prstGeom>
          <a:noFill/>
          <a:ln>
            <a:noFill/>
          </a:ln>
        </p:spPr>
      </p:pic>
      <p:sp>
        <p:nvSpPr>
          <p:cNvPr id="174" name="Google Shape;174;p24"/>
          <p:cNvSpPr txBox="1"/>
          <p:nvPr/>
        </p:nvSpPr>
        <p:spPr>
          <a:xfrm>
            <a:off x="5838325" y="2220198"/>
            <a:ext cx="1231800" cy="22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Role-Playing</a:t>
            </a:r>
            <a:endParaRPr>
              <a:latin typeface="Open Sans"/>
              <a:ea typeface="Open Sans"/>
              <a:cs typeface="Open Sans"/>
              <a:sym typeface="Open Sans"/>
            </a:endParaRPr>
          </a:p>
        </p:txBody>
      </p:sp>
      <p:pic>
        <p:nvPicPr>
          <p:cNvPr id="175" name="Google Shape;175;p24"/>
          <p:cNvPicPr preferRelativeResize="0"/>
          <p:nvPr/>
        </p:nvPicPr>
        <p:blipFill>
          <a:blip r:embed="rId8">
            <a:alphaModFix/>
          </a:blip>
          <a:stretch>
            <a:fillRect/>
          </a:stretch>
        </p:blipFill>
        <p:spPr>
          <a:xfrm>
            <a:off x="7248011" y="1304832"/>
            <a:ext cx="1627315" cy="915370"/>
          </a:xfrm>
          <a:prstGeom prst="rect">
            <a:avLst/>
          </a:prstGeom>
          <a:noFill/>
          <a:ln>
            <a:noFill/>
          </a:ln>
        </p:spPr>
      </p:pic>
      <p:sp>
        <p:nvSpPr>
          <p:cNvPr id="176" name="Google Shape;176;p24"/>
          <p:cNvSpPr txBox="1"/>
          <p:nvPr/>
        </p:nvSpPr>
        <p:spPr>
          <a:xfrm>
            <a:off x="7445762" y="2220198"/>
            <a:ext cx="1231800" cy="22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Simulator</a:t>
            </a:r>
            <a:endParaRPr>
              <a:latin typeface="Open Sans"/>
              <a:ea typeface="Open Sans"/>
              <a:cs typeface="Open Sans"/>
              <a:sym typeface="Open Sans"/>
            </a:endParaRPr>
          </a:p>
        </p:txBody>
      </p:sp>
      <p:pic>
        <p:nvPicPr>
          <p:cNvPr id="177" name="Google Shape;177;p24"/>
          <p:cNvPicPr preferRelativeResize="0"/>
          <p:nvPr/>
        </p:nvPicPr>
        <p:blipFill>
          <a:blip r:embed="rId9">
            <a:alphaModFix/>
          </a:blip>
          <a:stretch>
            <a:fillRect/>
          </a:stretch>
        </p:blipFill>
        <p:spPr>
          <a:xfrm>
            <a:off x="235500" y="3000725"/>
            <a:ext cx="1395396" cy="784047"/>
          </a:xfrm>
          <a:prstGeom prst="rect">
            <a:avLst/>
          </a:prstGeom>
          <a:noFill/>
          <a:ln>
            <a:noFill/>
          </a:ln>
        </p:spPr>
      </p:pic>
      <p:sp>
        <p:nvSpPr>
          <p:cNvPr id="178" name="Google Shape;178;p24"/>
          <p:cNvSpPr txBox="1"/>
          <p:nvPr/>
        </p:nvSpPr>
        <p:spPr>
          <a:xfrm>
            <a:off x="239325" y="3784769"/>
            <a:ext cx="1395300" cy="25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Fighting</a:t>
            </a:r>
            <a:endParaRPr>
              <a:latin typeface="Open Sans"/>
              <a:ea typeface="Open Sans"/>
              <a:cs typeface="Open Sans"/>
              <a:sym typeface="Open Sans"/>
            </a:endParaRPr>
          </a:p>
        </p:txBody>
      </p:sp>
      <p:pic>
        <p:nvPicPr>
          <p:cNvPr id="179" name="Google Shape;179;p24"/>
          <p:cNvPicPr preferRelativeResize="0"/>
          <p:nvPr/>
        </p:nvPicPr>
        <p:blipFill>
          <a:blip r:embed="rId10">
            <a:alphaModFix/>
          </a:blip>
          <a:stretch>
            <a:fillRect/>
          </a:stretch>
        </p:blipFill>
        <p:spPr>
          <a:xfrm>
            <a:off x="1732425" y="3000725"/>
            <a:ext cx="1395397" cy="781439"/>
          </a:xfrm>
          <a:prstGeom prst="rect">
            <a:avLst/>
          </a:prstGeom>
          <a:noFill/>
          <a:ln>
            <a:noFill/>
          </a:ln>
        </p:spPr>
      </p:pic>
      <p:sp>
        <p:nvSpPr>
          <p:cNvPr id="180" name="Google Shape;180;p24"/>
          <p:cNvSpPr txBox="1"/>
          <p:nvPr/>
        </p:nvSpPr>
        <p:spPr>
          <a:xfrm>
            <a:off x="1732426" y="3784769"/>
            <a:ext cx="1395300" cy="25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Racing</a:t>
            </a:r>
            <a:endParaRPr>
              <a:latin typeface="Open Sans"/>
              <a:ea typeface="Open Sans"/>
              <a:cs typeface="Open Sans"/>
              <a:sym typeface="Open Sans"/>
            </a:endParaRPr>
          </a:p>
        </p:txBody>
      </p:sp>
      <p:pic>
        <p:nvPicPr>
          <p:cNvPr id="181" name="Google Shape;181;p24"/>
          <p:cNvPicPr preferRelativeResize="0"/>
          <p:nvPr/>
        </p:nvPicPr>
        <p:blipFill>
          <a:blip r:embed="rId11">
            <a:alphaModFix/>
          </a:blip>
          <a:stretch>
            <a:fillRect/>
          </a:stretch>
        </p:blipFill>
        <p:spPr>
          <a:xfrm>
            <a:off x="3229349" y="3004660"/>
            <a:ext cx="1395595" cy="781533"/>
          </a:xfrm>
          <a:prstGeom prst="rect">
            <a:avLst/>
          </a:prstGeom>
          <a:noFill/>
          <a:ln>
            <a:noFill/>
          </a:ln>
        </p:spPr>
      </p:pic>
      <p:sp>
        <p:nvSpPr>
          <p:cNvPr id="182" name="Google Shape;182;p24"/>
          <p:cNvSpPr txBox="1"/>
          <p:nvPr/>
        </p:nvSpPr>
        <p:spPr>
          <a:xfrm>
            <a:off x="3229351" y="3784769"/>
            <a:ext cx="1395300" cy="25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Platform</a:t>
            </a:r>
            <a:endParaRPr>
              <a:latin typeface="Open Sans"/>
              <a:ea typeface="Open Sans"/>
              <a:cs typeface="Open Sans"/>
              <a:sym typeface="Open Sans"/>
            </a:endParaRPr>
          </a:p>
        </p:txBody>
      </p:sp>
      <p:pic>
        <p:nvPicPr>
          <p:cNvPr id="183" name="Google Shape;183;p24"/>
          <p:cNvPicPr preferRelativeResize="0"/>
          <p:nvPr/>
        </p:nvPicPr>
        <p:blipFill>
          <a:blip r:embed="rId12">
            <a:alphaModFix/>
          </a:blip>
          <a:stretch>
            <a:fillRect/>
          </a:stretch>
        </p:blipFill>
        <p:spPr>
          <a:xfrm>
            <a:off x="4726472" y="3004661"/>
            <a:ext cx="1395594" cy="784158"/>
          </a:xfrm>
          <a:prstGeom prst="rect">
            <a:avLst/>
          </a:prstGeom>
          <a:noFill/>
          <a:ln>
            <a:noFill/>
          </a:ln>
        </p:spPr>
      </p:pic>
      <p:sp>
        <p:nvSpPr>
          <p:cNvPr id="184" name="Google Shape;184;p24"/>
          <p:cNvSpPr txBox="1"/>
          <p:nvPr/>
        </p:nvSpPr>
        <p:spPr>
          <a:xfrm>
            <a:off x="4726276" y="3784769"/>
            <a:ext cx="1395300" cy="25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Sports</a:t>
            </a:r>
            <a:endParaRPr>
              <a:latin typeface="Open Sans"/>
              <a:ea typeface="Open Sans"/>
              <a:cs typeface="Open Sans"/>
              <a:sym typeface="Open Sans"/>
            </a:endParaRPr>
          </a:p>
        </p:txBody>
      </p:sp>
      <p:sp>
        <p:nvSpPr>
          <p:cNvPr id="185" name="Google Shape;185;p24"/>
          <p:cNvSpPr txBox="1"/>
          <p:nvPr/>
        </p:nvSpPr>
        <p:spPr>
          <a:xfrm>
            <a:off x="6187850" y="4920600"/>
            <a:ext cx="2956200" cy="22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**See notes for links to images</a:t>
            </a:r>
            <a:endParaRPr>
              <a:latin typeface="Open Sans"/>
              <a:ea typeface="Open Sans"/>
              <a:cs typeface="Open Sans"/>
              <a:sym typeface="Open Sans"/>
            </a:endParaRPr>
          </a:p>
        </p:txBody>
      </p:sp>
      <p:pic>
        <p:nvPicPr>
          <p:cNvPr id="186" name="Google Shape;186;p24"/>
          <p:cNvPicPr preferRelativeResize="0"/>
          <p:nvPr/>
        </p:nvPicPr>
        <p:blipFill>
          <a:blip r:embed="rId13">
            <a:alphaModFix/>
          </a:blip>
          <a:stretch>
            <a:fillRect/>
          </a:stretch>
        </p:blipFill>
        <p:spPr>
          <a:xfrm>
            <a:off x="6223595" y="3004660"/>
            <a:ext cx="1089905" cy="781441"/>
          </a:xfrm>
          <a:prstGeom prst="rect">
            <a:avLst/>
          </a:prstGeom>
          <a:noFill/>
          <a:ln>
            <a:noFill/>
          </a:ln>
        </p:spPr>
      </p:pic>
      <p:sp>
        <p:nvSpPr>
          <p:cNvPr id="187" name="Google Shape;187;p24"/>
          <p:cNvSpPr txBox="1"/>
          <p:nvPr/>
        </p:nvSpPr>
        <p:spPr>
          <a:xfrm>
            <a:off x="6223199" y="3784772"/>
            <a:ext cx="1089900" cy="25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Misc</a:t>
            </a:r>
            <a:endParaRPr>
              <a:latin typeface="Open Sans"/>
              <a:ea typeface="Open Sans"/>
              <a:cs typeface="Open Sans"/>
              <a:sym typeface="Open Sans"/>
            </a:endParaRPr>
          </a:p>
        </p:txBody>
      </p:sp>
      <p:pic>
        <p:nvPicPr>
          <p:cNvPr id="188" name="Google Shape;188;p24"/>
          <p:cNvPicPr preferRelativeResize="0"/>
          <p:nvPr/>
        </p:nvPicPr>
        <p:blipFill rotWithShape="1">
          <a:blip r:embed="rId14">
            <a:alphaModFix/>
          </a:blip>
          <a:srcRect b="0" l="69" r="69" t="0"/>
          <a:stretch/>
        </p:blipFill>
        <p:spPr>
          <a:xfrm>
            <a:off x="7415029" y="3004662"/>
            <a:ext cx="1395596" cy="784211"/>
          </a:xfrm>
          <a:prstGeom prst="rect">
            <a:avLst/>
          </a:prstGeom>
          <a:noFill/>
          <a:ln>
            <a:noFill/>
          </a:ln>
        </p:spPr>
      </p:pic>
      <p:sp>
        <p:nvSpPr>
          <p:cNvPr id="189" name="Google Shape;189;p24"/>
          <p:cNvSpPr txBox="1"/>
          <p:nvPr/>
        </p:nvSpPr>
        <p:spPr>
          <a:xfrm>
            <a:off x="7414604" y="3784772"/>
            <a:ext cx="1395300" cy="25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Shooter</a:t>
            </a:r>
            <a:endParaRPr>
              <a:latin typeface="Open Sans"/>
              <a:ea typeface="Open Sans"/>
              <a:cs typeface="Open Sans"/>
              <a:sym typeface="Open Sans"/>
            </a:endParaRPr>
          </a:p>
        </p:txBody>
      </p:sp>
      <p:sp>
        <p:nvSpPr>
          <p:cNvPr id="190" name="Google Shape;190;p24"/>
          <p:cNvSpPr txBox="1"/>
          <p:nvPr>
            <p:ph type="title"/>
          </p:nvPr>
        </p:nvSpPr>
        <p:spPr>
          <a:xfrm>
            <a:off x="235500" y="64025"/>
            <a:ext cx="8596800" cy="91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400"/>
              <a:t>Video Game Genres</a:t>
            </a:r>
            <a:endParaRPr sz="5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Google Shape;195;p25"/>
          <p:cNvPicPr preferRelativeResize="0"/>
          <p:nvPr/>
        </p:nvPicPr>
        <p:blipFill>
          <a:blip r:embed="rId3">
            <a:alphaModFix/>
          </a:blip>
          <a:stretch>
            <a:fillRect/>
          </a:stretch>
        </p:blipFill>
        <p:spPr>
          <a:xfrm>
            <a:off x="5678400" y="132425"/>
            <a:ext cx="3002576" cy="2407774"/>
          </a:xfrm>
          <a:prstGeom prst="rect">
            <a:avLst/>
          </a:prstGeom>
          <a:noFill/>
          <a:ln>
            <a:noFill/>
          </a:ln>
        </p:spPr>
      </p:pic>
      <p:sp>
        <p:nvSpPr>
          <p:cNvPr id="196" name="Google Shape;196;p25"/>
          <p:cNvSpPr txBox="1"/>
          <p:nvPr>
            <p:ph type="title"/>
          </p:nvPr>
        </p:nvSpPr>
        <p:spPr>
          <a:xfrm>
            <a:off x="311700" y="64025"/>
            <a:ext cx="513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Genre vs Global Sales</a:t>
            </a:r>
            <a:endParaRPr/>
          </a:p>
        </p:txBody>
      </p:sp>
      <p:sp>
        <p:nvSpPr>
          <p:cNvPr id="197" name="Google Shape;197;p25"/>
          <p:cNvSpPr txBox="1"/>
          <p:nvPr/>
        </p:nvSpPr>
        <p:spPr>
          <a:xfrm>
            <a:off x="311700" y="772100"/>
            <a:ext cx="3668400" cy="1599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Total global sales per Genre</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Action games have the highest total global sales</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About 400 million units higher than Shooters or Sports.</a:t>
            </a:r>
            <a:endParaRPr>
              <a:latin typeface="Open Sans"/>
              <a:ea typeface="Open Sans"/>
              <a:cs typeface="Open Sans"/>
              <a:sym typeface="Open Sans"/>
            </a:endParaRPr>
          </a:p>
        </p:txBody>
      </p:sp>
      <p:pic>
        <p:nvPicPr>
          <p:cNvPr id="198" name="Google Shape;198;p25"/>
          <p:cNvPicPr preferRelativeResize="0"/>
          <p:nvPr/>
        </p:nvPicPr>
        <p:blipFill rotWithShape="1">
          <a:blip r:embed="rId4">
            <a:alphaModFix/>
          </a:blip>
          <a:srcRect b="0" l="0" r="0" t="0"/>
          <a:stretch/>
        </p:blipFill>
        <p:spPr>
          <a:xfrm>
            <a:off x="5678400" y="2507900"/>
            <a:ext cx="3002575" cy="2407774"/>
          </a:xfrm>
          <a:prstGeom prst="rect">
            <a:avLst/>
          </a:prstGeom>
          <a:noFill/>
          <a:ln>
            <a:noFill/>
          </a:ln>
        </p:spPr>
      </p:pic>
      <p:cxnSp>
        <p:nvCxnSpPr>
          <p:cNvPr id="199" name="Google Shape;199;p25"/>
          <p:cNvCxnSpPr/>
          <p:nvPr/>
        </p:nvCxnSpPr>
        <p:spPr>
          <a:xfrm rot="10800000">
            <a:off x="6002637" y="2712751"/>
            <a:ext cx="2508600" cy="0"/>
          </a:xfrm>
          <a:prstGeom prst="straightConnector1">
            <a:avLst/>
          </a:prstGeom>
          <a:noFill/>
          <a:ln cap="flat" cmpd="sng" w="19050">
            <a:solidFill>
              <a:srgbClr val="FF0000"/>
            </a:solidFill>
            <a:prstDash val="solid"/>
            <a:round/>
            <a:headEnd len="med" w="med" type="none"/>
            <a:tailEnd len="med" w="med" type="none"/>
          </a:ln>
        </p:spPr>
      </p:cxnSp>
      <p:sp>
        <p:nvSpPr>
          <p:cNvPr id="200" name="Google Shape;200;p25"/>
          <p:cNvSpPr txBox="1"/>
          <p:nvPr/>
        </p:nvSpPr>
        <p:spPr>
          <a:xfrm>
            <a:off x="311700" y="2712750"/>
            <a:ext cx="3668400" cy="2141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20% of all video games were action</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More action games = more total sales</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What is a better way to see genre and global sales?</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Look at average sales!</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animEffect filter="fade" transition="in">
                                      <p:cBhvr>
                                        <p:cTn dur="1000"/>
                                        <p:tgtEl>
                                          <p:spTgt spid="1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1" st="1"/>
                                            </p:txEl>
                                          </p:spTgt>
                                        </p:tgtEl>
                                        <p:attrNameLst>
                                          <p:attrName>style.visibility</p:attrName>
                                        </p:attrNameLst>
                                      </p:cBhvr>
                                      <p:to>
                                        <p:strVal val="visible"/>
                                      </p:to>
                                    </p:set>
                                    <p:animEffect filter="fade" transition="in">
                                      <p:cBhvr>
                                        <p:cTn dur="1000"/>
                                        <p:tgtEl>
                                          <p:spTgt spid="1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2" st="2"/>
                                            </p:txEl>
                                          </p:spTgt>
                                        </p:tgtEl>
                                        <p:attrNameLst>
                                          <p:attrName>style.visibility</p:attrName>
                                        </p:attrNameLst>
                                      </p:cBhvr>
                                      <p:to>
                                        <p:strVal val="visible"/>
                                      </p:to>
                                    </p:set>
                                    <p:animEffect filter="fade" transition="in">
                                      <p:cBhvr>
                                        <p:cTn dur="1000"/>
                                        <p:tgtEl>
                                          <p:spTgt spid="1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3" st="3"/>
                                            </p:txEl>
                                          </p:spTgt>
                                        </p:tgtEl>
                                        <p:attrNameLst>
                                          <p:attrName>style.visibility</p:attrName>
                                        </p:attrNameLst>
                                      </p:cBhvr>
                                      <p:to>
                                        <p:strVal val="visible"/>
                                      </p:to>
                                    </p:set>
                                    <p:animEffect filter="fade" transition="in">
                                      <p:cBhvr>
                                        <p:cTn dur="1000"/>
                                        <p:tgtEl>
                                          <p:spTgt spid="1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4" st="4"/>
                                            </p:txEl>
                                          </p:spTgt>
                                        </p:tgtEl>
                                        <p:attrNameLst>
                                          <p:attrName>style.visibility</p:attrName>
                                        </p:attrNameLst>
                                      </p:cBhvr>
                                      <p:to>
                                        <p:strVal val="visible"/>
                                      </p:to>
                                    </p:set>
                                    <p:animEffect filter="fade" transition="in">
                                      <p:cBhvr>
                                        <p:cTn dur="1000"/>
                                        <p:tgtEl>
                                          <p:spTgt spid="19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1000"/>
                                        <p:tgtEl>
                                          <p:spTgt spid="199"/>
                                        </p:tgtEl>
                                        <p:attrNameLst>
                                          <p:attrName>ppt_w</p:attrName>
                                        </p:attrNameLst>
                                      </p:cBhvr>
                                      <p:tavLst>
                                        <p:tav fmla="" tm="0">
                                          <p:val>
                                            <p:strVal val="0"/>
                                          </p:val>
                                        </p:tav>
                                        <p:tav fmla="" tm="100000">
                                          <p:val>
                                            <p:strVal val="#ppt_w"/>
                                          </p:val>
                                        </p:tav>
                                      </p:tavLst>
                                    </p:anim>
                                    <p:anim calcmode="lin" valueType="num">
                                      <p:cBhvr additive="base">
                                        <p:cTn dur="1000"/>
                                        <p:tgtEl>
                                          <p:spTgt spid="19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animEffect filter="fade" transition="in">
                                      <p:cBhvr>
                                        <p:cTn dur="1000"/>
                                        <p:tgtEl>
                                          <p:spTgt spid="2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1" st="1"/>
                                            </p:txEl>
                                          </p:spTgt>
                                        </p:tgtEl>
                                        <p:attrNameLst>
                                          <p:attrName>style.visibility</p:attrName>
                                        </p:attrNameLst>
                                      </p:cBhvr>
                                      <p:to>
                                        <p:strVal val="visible"/>
                                      </p:to>
                                    </p:set>
                                    <p:animEffect filter="fade" transition="in">
                                      <p:cBhvr>
                                        <p:cTn dur="1000"/>
                                        <p:tgtEl>
                                          <p:spTgt spid="2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2" st="2"/>
                                            </p:txEl>
                                          </p:spTgt>
                                        </p:tgtEl>
                                        <p:attrNameLst>
                                          <p:attrName>style.visibility</p:attrName>
                                        </p:attrNameLst>
                                      </p:cBhvr>
                                      <p:to>
                                        <p:strVal val="visible"/>
                                      </p:to>
                                    </p:set>
                                    <p:animEffect filter="fade" transition="in">
                                      <p:cBhvr>
                                        <p:cTn dur="1000"/>
                                        <p:tgtEl>
                                          <p:spTgt spid="2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3" st="3"/>
                                            </p:txEl>
                                          </p:spTgt>
                                        </p:tgtEl>
                                        <p:attrNameLst>
                                          <p:attrName>style.visibility</p:attrName>
                                        </p:attrNameLst>
                                      </p:cBhvr>
                                      <p:to>
                                        <p:strVal val="visible"/>
                                      </p:to>
                                    </p:set>
                                    <p:animEffect filter="fade" transition="in">
                                      <p:cBhvr>
                                        <p:cTn dur="1000"/>
                                        <p:tgtEl>
                                          <p:spTgt spid="2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4" st="4"/>
                                            </p:txEl>
                                          </p:spTgt>
                                        </p:tgtEl>
                                        <p:attrNameLst>
                                          <p:attrName>style.visibility</p:attrName>
                                        </p:attrNameLst>
                                      </p:cBhvr>
                                      <p:to>
                                        <p:strVal val="visible"/>
                                      </p:to>
                                    </p:set>
                                    <p:animEffect filter="fade" transition="in">
                                      <p:cBhvr>
                                        <p:cTn dur="1000"/>
                                        <p:tgtEl>
                                          <p:spTgt spid="2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5" st="5"/>
                                            </p:txEl>
                                          </p:spTgt>
                                        </p:tgtEl>
                                        <p:attrNameLst>
                                          <p:attrName>style.visibility</p:attrName>
                                        </p:attrNameLst>
                                      </p:cBhvr>
                                      <p:to>
                                        <p:strVal val="visible"/>
                                      </p:to>
                                    </p:set>
                                    <p:animEffect filter="fade" transition="in">
                                      <p:cBhvr>
                                        <p:cTn dur="1000"/>
                                        <p:tgtEl>
                                          <p:spTgt spid="2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6" st="6"/>
                                            </p:txEl>
                                          </p:spTgt>
                                        </p:tgtEl>
                                        <p:attrNameLst>
                                          <p:attrName>style.visibility</p:attrName>
                                        </p:attrNameLst>
                                      </p:cBhvr>
                                      <p:to>
                                        <p:strVal val="visible"/>
                                      </p:to>
                                    </p:set>
                                    <p:animEffect filter="fade" transition="in">
                                      <p:cBhvr>
                                        <p:cTn dur="1000"/>
                                        <p:tgtEl>
                                          <p:spTgt spid="20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6"/>
          <p:cNvSpPr txBox="1"/>
          <p:nvPr>
            <p:ph type="title"/>
          </p:nvPr>
        </p:nvSpPr>
        <p:spPr>
          <a:xfrm>
            <a:off x="311700" y="64025"/>
            <a:ext cx="513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Genre vs Average Global Sales</a:t>
            </a:r>
            <a:endParaRPr/>
          </a:p>
        </p:txBody>
      </p:sp>
      <p:sp>
        <p:nvSpPr>
          <p:cNvPr id="206" name="Google Shape;206;p26"/>
          <p:cNvSpPr txBox="1"/>
          <p:nvPr/>
        </p:nvSpPr>
        <p:spPr>
          <a:xfrm>
            <a:off x="311700" y="772100"/>
            <a:ext cx="3668400" cy="173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Average global sales of each genre</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Action games have moved to 6th place</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Shooters have highest average sales at about 1.6 million units</a:t>
            </a:r>
            <a:endParaRPr>
              <a:latin typeface="Open Sans"/>
              <a:ea typeface="Open Sans"/>
              <a:cs typeface="Open Sans"/>
              <a:sym typeface="Open Sans"/>
            </a:endParaRPr>
          </a:p>
        </p:txBody>
      </p:sp>
      <p:pic>
        <p:nvPicPr>
          <p:cNvPr id="207" name="Google Shape;207;p26"/>
          <p:cNvPicPr preferRelativeResize="0"/>
          <p:nvPr/>
        </p:nvPicPr>
        <p:blipFill>
          <a:blip r:embed="rId3">
            <a:alphaModFix/>
          </a:blip>
          <a:stretch>
            <a:fillRect/>
          </a:stretch>
        </p:blipFill>
        <p:spPr>
          <a:xfrm>
            <a:off x="4305650" y="772100"/>
            <a:ext cx="4663575" cy="3880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animEffect filter="fade" transition="in">
                                      <p:cBhvr>
                                        <p:cTn dur="1000"/>
                                        <p:tgtEl>
                                          <p:spTgt spid="2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1" st="1"/>
                                            </p:txEl>
                                          </p:spTgt>
                                        </p:tgtEl>
                                        <p:attrNameLst>
                                          <p:attrName>style.visibility</p:attrName>
                                        </p:attrNameLst>
                                      </p:cBhvr>
                                      <p:to>
                                        <p:strVal val="visible"/>
                                      </p:to>
                                    </p:set>
                                    <p:animEffect filter="fade" transition="in">
                                      <p:cBhvr>
                                        <p:cTn dur="1000"/>
                                        <p:tgtEl>
                                          <p:spTgt spid="2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2" st="2"/>
                                            </p:txEl>
                                          </p:spTgt>
                                        </p:tgtEl>
                                        <p:attrNameLst>
                                          <p:attrName>style.visibility</p:attrName>
                                        </p:attrNameLst>
                                      </p:cBhvr>
                                      <p:to>
                                        <p:strVal val="visible"/>
                                      </p:to>
                                    </p:set>
                                    <p:animEffect filter="fade" transition="in">
                                      <p:cBhvr>
                                        <p:cTn dur="1000"/>
                                        <p:tgtEl>
                                          <p:spTgt spid="2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3" st="3"/>
                                            </p:txEl>
                                          </p:spTgt>
                                        </p:tgtEl>
                                        <p:attrNameLst>
                                          <p:attrName>style.visibility</p:attrName>
                                        </p:attrNameLst>
                                      </p:cBhvr>
                                      <p:to>
                                        <p:strVal val="visible"/>
                                      </p:to>
                                    </p:set>
                                    <p:animEffect filter="fade" transition="in">
                                      <p:cBhvr>
                                        <p:cTn dur="1000"/>
                                        <p:tgtEl>
                                          <p:spTgt spid="2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4" st="4"/>
                                            </p:txEl>
                                          </p:spTgt>
                                        </p:tgtEl>
                                        <p:attrNameLst>
                                          <p:attrName>style.visibility</p:attrName>
                                        </p:attrNameLst>
                                      </p:cBhvr>
                                      <p:to>
                                        <p:strVal val="visible"/>
                                      </p:to>
                                    </p:set>
                                    <p:animEffect filter="fade" transition="in">
                                      <p:cBhvr>
                                        <p:cTn dur="1000"/>
                                        <p:tgtEl>
                                          <p:spTgt spid="20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7"/>
          <p:cNvSpPr txBox="1"/>
          <p:nvPr>
            <p:ph type="title"/>
          </p:nvPr>
        </p:nvSpPr>
        <p:spPr>
          <a:xfrm>
            <a:off x="235500" y="64025"/>
            <a:ext cx="8596800" cy="91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400"/>
              <a:t>Publishers</a:t>
            </a:r>
            <a:endParaRPr sz="5400"/>
          </a:p>
        </p:txBody>
      </p:sp>
      <p:pic>
        <p:nvPicPr>
          <p:cNvPr id="213" name="Google Shape;213;p27"/>
          <p:cNvPicPr preferRelativeResize="0"/>
          <p:nvPr/>
        </p:nvPicPr>
        <p:blipFill>
          <a:blip r:embed="rId3">
            <a:alphaModFix/>
          </a:blip>
          <a:stretch>
            <a:fillRect/>
          </a:stretch>
        </p:blipFill>
        <p:spPr>
          <a:xfrm>
            <a:off x="1323075" y="912000"/>
            <a:ext cx="6421650" cy="3697325"/>
          </a:xfrm>
          <a:prstGeom prst="rect">
            <a:avLst/>
          </a:prstGeom>
          <a:noFill/>
          <a:ln>
            <a:noFill/>
          </a:ln>
        </p:spPr>
      </p:pic>
      <p:sp>
        <p:nvSpPr>
          <p:cNvPr id="214" name="Google Shape;214;p27"/>
          <p:cNvSpPr txBox="1"/>
          <p:nvPr/>
        </p:nvSpPr>
        <p:spPr>
          <a:xfrm>
            <a:off x="5182800" y="4902000"/>
            <a:ext cx="3961200" cy="24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u="sng">
                <a:solidFill>
                  <a:schemeClr val="accent5"/>
                </a:solidFill>
                <a:hlinkClick r:id="rId4"/>
              </a:rPr>
              <a:t>https://www.gamedesigning.org/game-development-studios/</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28"/>
          <p:cNvPicPr preferRelativeResize="0"/>
          <p:nvPr/>
        </p:nvPicPr>
        <p:blipFill>
          <a:blip r:embed="rId3">
            <a:alphaModFix/>
          </a:blip>
          <a:stretch>
            <a:fillRect/>
          </a:stretch>
        </p:blipFill>
        <p:spPr>
          <a:xfrm>
            <a:off x="4572000" y="636725"/>
            <a:ext cx="4268201" cy="3073925"/>
          </a:xfrm>
          <a:prstGeom prst="rect">
            <a:avLst/>
          </a:prstGeom>
          <a:noFill/>
          <a:ln>
            <a:noFill/>
          </a:ln>
        </p:spPr>
      </p:pic>
      <p:sp>
        <p:nvSpPr>
          <p:cNvPr id="220" name="Google Shape;220;p28"/>
          <p:cNvSpPr txBox="1"/>
          <p:nvPr>
            <p:ph type="title"/>
          </p:nvPr>
        </p:nvSpPr>
        <p:spPr>
          <a:xfrm>
            <a:off x="311700" y="64025"/>
            <a:ext cx="640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Publisher Game Count vs Global Sales</a:t>
            </a:r>
            <a:endParaRPr/>
          </a:p>
        </p:txBody>
      </p:sp>
      <p:sp>
        <p:nvSpPr>
          <p:cNvPr id="221" name="Google Shape;221;p28"/>
          <p:cNvSpPr txBox="1"/>
          <p:nvPr/>
        </p:nvSpPr>
        <p:spPr>
          <a:xfrm>
            <a:off x="311700" y="636725"/>
            <a:ext cx="4260300" cy="1444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Count of games per publisher</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The more games you make the more money you make!</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Many data points at lower left</a:t>
            </a:r>
            <a:endParaRPr>
              <a:latin typeface="Open Sans"/>
              <a:ea typeface="Open Sans"/>
              <a:cs typeface="Open Sans"/>
              <a:sym typeface="Open Sans"/>
            </a:endParaRPr>
          </a:p>
        </p:txBody>
      </p:sp>
      <p:sp>
        <p:nvSpPr>
          <p:cNvPr id="222" name="Google Shape;222;p28"/>
          <p:cNvSpPr txBox="1"/>
          <p:nvPr/>
        </p:nvSpPr>
        <p:spPr>
          <a:xfrm>
            <a:off x="311700" y="2420875"/>
            <a:ext cx="4260300" cy="629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Log transformation of count and global sales</a:t>
            </a:r>
            <a:endParaRPr>
              <a:latin typeface="Open Sans"/>
              <a:ea typeface="Open Sans"/>
              <a:cs typeface="Open Sans"/>
              <a:sym typeface="Open Sans"/>
            </a:endParaRPr>
          </a:p>
        </p:txBody>
      </p:sp>
      <p:sp>
        <p:nvSpPr>
          <p:cNvPr id="223" name="Google Shape;223;p28"/>
          <p:cNvSpPr/>
          <p:nvPr/>
        </p:nvSpPr>
        <p:spPr>
          <a:xfrm>
            <a:off x="4949050" y="2925727"/>
            <a:ext cx="665700" cy="572700"/>
          </a:xfrm>
          <a:prstGeom prst="flowChartConnector">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9"/>
                                        </p:tgtEl>
                                      </p:cBhvr>
                                    </p:animEffect>
                                    <p:set>
                                      <p:cBhvr>
                                        <p:cTn dur="1" fill="hold">
                                          <p:stCondLst>
                                            <p:cond delay="1000"/>
                                          </p:stCondLst>
                                        </p:cTn>
                                        <p:tgtEl>
                                          <p:spTgt spid="21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1"/>
                                        </p:tgtEl>
                                      </p:cBhvr>
                                    </p:animEffect>
                                    <p:set>
                                      <p:cBhvr>
                                        <p:cTn dur="1" fill="hold">
                                          <p:stCondLst>
                                            <p:cond delay="1000"/>
                                          </p:stCondLst>
                                        </p:cTn>
                                        <p:tgtEl>
                                          <p:spTgt spid="22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2"/>
                                        </p:tgtEl>
                                      </p:cBhvr>
                                    </p:animEffect>
                                    <p:set>
                                      <p:cBhvr>
                                        <p:cTn dur="1" fill="hold">
                                          <p:stCondLst>
                                            <p:cond delay="1000"/>
                                          </p:stCondLst>
                                        </p:cTn>
                                        <p:tgtEl>
                                          <p:spTgt spid="22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3"/>
                                        </p:tgtEl>
                                      </p:cBhvr>
                                    </p:animEffect>
                                    <p:set>
                                      <p:cBhvr>
                                        <p:cTn dur="1" fill="hold">
                                          <p:stCondLst>
                                            <p:cond delay="1000"/>
                                          </p:stCondLst>
                                        </p:cTn>
                                        <p:tgtEl>
                                          <p:spTgt spid="22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Google Shape;228;p29"/>
          <p:cNvPicPr preferRelativeResize="0"/>
          <p:nvPr/>
        </p:nvPicPr>
        <p:blipFill rotWithShape="1">
          <a:blip r:embed="rId3">
            <a:alphaModFix/>
          </a:blip>
          <a:srcRect b="563" l="0" r="0" t="553"/>
          <a:stretch/>
        </p:blipFill>
        <p:spPr>
          <a:xfrm>
            <a:off x="4572000" y="636725"/>
            <a:ext cx="4268201" cy="3073925"/>
          </a:xfrm>
          <a:prstGeom prst="rect">
            <a:avLst/>
          </a:prstGeom>
          <a:noFill/>
          <a:ln>
            <a:noFill/>
          </a:ln>
        </p:spPr>
      </p:pic>
      <p:sp>
        <p:nvSpPr>
          <p:cNvPr id="229" name="Google Shape;229;p29"/>
          <p:cNvSpPr txBox="1"/>
          <p:nvPr>
            <p:ph type="title"/>
          </p:nvPr>
        </p:nvSpPr>
        <p:spPr>
          <a:xfrm>
            <a:off x="311700" y="64025"/>
            <a:ext cx="640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Publisher Game Count vs Global Sales</a:t>
            </a:r>
            <a:endParaRPr/>
          </a:p>
        </p:txBody>
      </p:sp>
      <p:sp>
        <p:nvSpPr>
          <p:cNvPr id="230" name="Google Shape;230;p29"/>
          <p:cNvSpPr txBox="1"/>
          <p:nvPr/>
        </p:nvSpPr>
        <p:spPr>
          <a:xfrm>
            <a:off x="311700" y="636725"/>
            <a:ext cx="4260300" cy="5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Log transformation of count and global sales</a:t>
            </a:r>
            <a:endParaRPr>
              <a:latin typeface="Open Sans"/>
              <a:ea typeface="Open Sans"/>
              <a:cs typeface="Open Sans"/>
              <a:sym typeface="Open Sans"/>
            </a:endParaRPr>
          </a:p>
        </p:txBody>
      </p:sp>
      <p:sp>
        <p:nvSpPr>
          <p:cNvPr id="231" name="Google Shape;231;p29"/>
          <p:cNvSpPr txBox="1"/>
          <p:nvPr/>
        </p:nvSpPr>
        <p:spPr>
          <a:xfrm>
            <a:off x="311700" y="1209425"/>
            <a:ext cx="4260300" cy="237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Fitting a linear regression line</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R-squared of 68%</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0" st="0"/>
                                            </p:txEl>
                                          </p:spTgt>
                                        </p:tgtEl>
                                        <p:attrNameLst>
                                          <p:attrName>style.visibility</p:attrName>
                                        </p:attrNameLst>
                                      </p:cBhvr>
                                      <p:to>
                                        <p:strVal val="visible"/>
                                      </p:to>
                                    </p:set>
                                    <p:animEffect filter="fade" transition="in">
                                      <p:cBhvr>
                                        <p:cTn dur="1000"/>
                                        <p:tgtEl>
                                          <p:spTgt spid="2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1" st="1"/>
                                            </p:txEl>
                                          </p:spTgt>
                                        </p:tgtEl>
                                        <p:attrNameLst>
                                          <p:attrName>style.visibility</p:attrName>
                                        </p:attrNameLst>
                                      </p:cBhvr>
                                      <p:to>
                                        <p:strVal val="visible"/>
                                      </p:to>
                                    </p:set>
                                    <p:animEffect filter="fade" transition="in">
                                      <p:cBhvr>
                                        <p:cTn dur="1000"/>
                                        <p:tgtEl>
                                          <p:spTgt spid="2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2" st="2"/>
                                            </p:txEl>
                                          </p:spTgt>
                                        </p:tgtEl>
                                        <p:attrNameLst>
                                          <p:attrName>style.visibility</p:attrName>
                                        </p:attrNameLst>
                                      </p:cBhvr>
                                      <p:to>
                                        <p:strVal val="visible"/>
                                      </p:to>
                                    </p:set>
                                    <p:animEffect filter="fade" transition="in">
                                      <p:cBhvr>
                                        <p:cTn dur="1000"/>
                                        <p:tgtEl>
                                          <p:spTgt spid="23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0"/>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400"/>
              <a:t>Machine Learning</a:t>
            </a:r>
            <a:endParaRPr sz="5400"/>
          </a:p>
        </p:txBody>
      </p:sp>
      <p:pic>
        <p:nvPicPr>
          <p:cNvPr id="237" name="Google Shape;237;p30"/>
          <p:cNvPicPr preferRelativeResize="0"/>
          <p:nvPr/>
        </p:nvPicPr>
        <p:blipFill>
          <a:blip r:embed="rId3">
            <a:alphaModFix/>
          </a:blip>
          <a:stretch>
            <a:fillRect/>
          </a:stretch>
        </p:blipFill>
        <p:spPr>
          <a:xfrm>
            <a:off x="859425" y="934313"/>
            <a:ext cx="7425149" cy="3712575"/>
          </a:xfrm>
          <a:prstGeom prst="rect">
            <a:avLst/>
          </a:prstGeom>
          <a:noFill/>
          <a:ln>
            <a:noFill/>
          </a:ln>
        </p:spPr>
      </p:pic>
      <p:sp>
        <p:nvSpPr>
          <p:cNvPr id="238" name="Google Shape;238;p30"/>
          <p:cNvSpPr txBox="1"/>
          <p:nvPr/>
        </p:nvSpPr>
        <p:spPr>
          <a:xfrm>
            <a:off x="3815100" y="4717825"/>
            <a:ext cx="53289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https://towardsdatascience.com/machine-learning-for-beginners-d247a9420dab</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311700" y="64025"/>
            <a:ext cx="640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a:t>
            </a:r>
            <a:endParaRPr/>
          </a:p>
        </p:txBody>
      </p:sp>
      <p:sp>
        <p:nvSpPr>
          <p:cNvPr id="244" name="Google Shape;244;p31"/>
          <p:cNvSpPr txBox="1"/>
          <p:nvPr/>
        </p:nvSpPr>
        <p:spPr>
          <a:xfrm>
            <a:off x="311700" y="874050"/>
            <a:ext cx="7137600" cy="3395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Supervised learning for predictions</a:t>
            </a:r>
            <a:endParaRPr sz="1800">
              <a:latin typeface="Open Sans"/>
              <a:ea typeface="Open Sans"/>
              <a:cs typeface="Open Sans"/>
              <a:sym typeface="Open Sans"/>
            </a:endParaRPr>
          </a:p>
          <a:p>
            <a:pPr indent="0" lvl="0" marL="457200" rtl="0" algn="l">
              <a:spcBef>
                <a:spcPts val="0"/>
              </a:spcBef>
              <a:spcAft>
                <a:spcPts val="0"/>
              </a:spcAft>
              <a:buNone/>
            </a:pPr>
            <a:r>
              <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Need labeled data</a:t>
            </a:r>
            <a:endParaRPr sz="1800">
              <a:latin typeface="Open Sans"/>
              <a:ea typeface="Open Sans"/>
              <a:cs typeface="Open Sans"/>
              <a:sym typeface="Open Sans"/>
            </a:endParaRPr>
          </a:p>
          <a:p>
            <a:pPr indent="0" lvl="0" marL="457200" rtl="0" algn="l">
              <a:spcBef>
                <a:spcPts val="0"/>
              </a:spcBef>
              <a:spcAft>
                <a:spcPts val="0"/>
              </a:spcAft>
              <a:buNone/>
            </a:pPr>
            <a:r>
              <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Range of global sales values is 0.01-82 million units</a:t>
            </a:r>
            <a:endParaRPr sz="1800">
              <a:latin typeface="Open Sans"/>
              <a:ea typeface="Open Sans"/>
              <a:cs typeface="Open Sans"/>
              <a:sym typeface="Open Sans"/>
            </a:endParaRPr>
          </a:p>
          <a:p>
            <a:pPr indent="0" lvl="0" marL="457200" rtl="0" algn="l">
              <a:spcBef>
                <a:spcPts val="0"/>
              </a:spcBef>
              <a:spcAft>
                <a:spcPts val="0"/>
              </a:spcAft>
              <a:buNone/>
            </a:pPr>
            <a:r>
              <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High selling = greater than 1 million units</a:t>
            </a:r>
            <a:endParaRPr sz="1800">
              <a:latin typeface="Open Sans"/>
              <a:ea typeface="Open Sans"/>
              <a:cs typeface="Open Sans"/>
              <a:sym typeface="Open Sans"/>
            </a:endParaRPr>
          </a:p>
          <a:p>
            <a:pPr indent="0" lvl="0" marL="457200" rtl="0" algn="l">
              <a:spcBef>
                <a:spcPts val="0"/>
              </a:spcBef>
              <a:spcAft>
                <a:spcPts val="0"/>
              </a:spcAft>
              <a:buNone/>
            </a:pPr>
            <a:r>
              <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Video games label as either high selling or not</a:t>
            </a:r>
            <a:endParaRPr sz="18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0" st="0"/>
                                            </p:txEl>
                                          </p:spTgt>
                                        </p:tgtEl>
                                        <p:attrNameLst>
                                          <p:attrName>style.visibility</p:attrName>
                                        </p:attrNameLst>
                                      </p:cBhvr>
                                      <p:to>
                                        <p:strVal val="visible"/>
                                      </p:to>
                                    </p:set>
                                    <p:animEffect filter="fade" transition="in">
                                      <p:cBhvr>
                                        <p:cTn dur="1000"/>
                                        <p:tgtEl>
                                          <p:spTgt spid="2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1" st="1"/>
                                            </p:txEl>
                                          </p:spTgt>
                                        </p:tgtEl>
                                        <p:attrNameLst>
                                          <p:attrName>style.visibility</p:attrName>
                                        </p:attrNameLst>
                                      </p:cBhvr>
                                      <p:to>
                                        <p:strVal val="visible"/>
                                      </p:to>
                                    </p:set>
                                    <p:animEffect filter="fade" transition="in">
                                      <p:cBhvr>
                                        <p:cTn dur="1000"/>
                                        <p:tgtEl>
                                          <p:spTgt spid="2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2" st="2"/>
                                            </p:txEl>
                                          </p:spTgt>
                                        </p:tgtEl>
                                        <p:attrNameLst>
                                          <p:attrName>style.visibility</p:attrName>
                                        </p:attrNameLst>
                                      </p:cBhvr>
                                      <p:to>
                                        <p:strVal val="visible"/>
                                      </p:to>
                                    </p:set>
                                    <p:animEffect filter="fade" transition="in">
                                      <p:cBhvr>
                                        <p:cTn dur="1000"/>
                                        <p:tgtEl>
                                          <p:spTgt spid="2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3" st="3"/>
                                            </p:txEl>
                                          </p:spTgt>
                                        </p:tgtEl>
                                        <p:attrNameLst>
                                          <p:attrName>style.visibility</p:attrName>
                                        </p:attrNameLst>
                                      </p:cBhvr>
                                      <p:to>
                                        <p:strVal val="visible"/>
                                      </p:to>
                                    </p:set>
                                    <p:animEffect filter="fade" transition="in">
                                      <p:cBhvr>
                                        <p:cTn dur="1000"/>
                                        <p:tgtEl>
                                          <p:spTgt spid="2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4" st="4"/>
                                            </p:txEl>
                                          </p:spTgt>
                                        </p:tgtEl>
                                        <p:attrNameLst>
                                          <p:attrName>style.visibility</p:attrName>
                                        </p:attrNameLst>
                                      </p:cBhvr>
                                      <p:to>
                                        <p:strVal val="visible"/>
                                      </p:to>
                                    </p:set>
                                    <p:animEffect filter="fade" transition="in">
                                      <p:cBhvr>
                                        <p:cTn dur="1000"/>
                                        <p:tgtEl>
                                          <p:spTgt spid="2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5" st="5"/>
                                            </p:txEl>
                                          </p:spTgt>
                                        </p:tgtEl>
                                        <p:attrNameLst>
                                          <p:attrName>style.visibility</p:attrName>
                                        </p:attrNameLst>
                                      </p:cBhvr>
                                      <p:to>
                                        <p:strVal val="visible"/>
                                      </p:to>
                                    </p:set>
                                    <p:animEffect filter="fade" transition="in">
                                      <p:cBhvr>
                                        <p:cTn dur="1000"/>
                                        <p:tgtEl>
                                          <p:spTgt spid="24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6" st="6"/>
                                            </p:txEl>
                                          </p:spTgt>
                                        </p:tgtEl>
                                        <p:attrNameLst>
                                          <p:attrName>style.visibility</p:attrName>
                                        </p:attrNameLst>
                                      </p:cBhvr>
                                      <p:to>
                                        <p:strVal val="visible"/>
                                      </p:to>
                                    </p:set>
                                    <p:animEffect filter="fade" transition="in">
                                      <p:cBhvr>
                                        <p:cTn dur="1000"/>
                                        <p:tgtEl>
                                          <p:spTgt spid="24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7" st="7"/>
                                            </p:txEl>
                                          </p:spTgt>
                                        </p:tgtEl>
                                        <p:attrNameLst>
                                          <p:attrName>style.visibility</p:attrName>
                                        </p:attrNameLst>
                                      </p:cBhvr>
                                      <p:to>
                                        <p:strVal val="visible"/>
                                      </p:to>
                                    </p:set>
                                    <p:animEffect filter="fade" transition="in">
                                      <p:cBhvr>
                                        <p:cTn dur="1000"/>
                                        <p:tgtEl>
                                          <p:spTgt spid="24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8" st="8"/>
                                            </p:txEl>
                                          </p:spTgt>
                                        </p:tgtEl>
                                        <p:attrNameLst>
                                          <p:attrName>style.visibility</p:attrName>
                                        </p:attrNameLst>
                                      </p:cBhvr>
                                      <p:to>
                                        <p:strVal val="visible"/>
                                      </p:to>
                                    </p:set>
                                    <p:animEffect filter="fade" transition="in">
                                      <p:cBhvr>
                                        <p:cTn dur="1000"/>
                                        <p:tgtEl>
                                          <p:spTgt spid="24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222650"/>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Video Game Sales</a:t>
            </a:r>
            <a:endParaRPr/>
          </a:p>
        </p:txBody>
      </p:sp>
      <p:sp>
        <p:nvSpPr>
          <p:cNvPr id="73" name="Google Shape;73;p14"/>
          <p:cNvSpPr txBox="1"/>
          <p:nvPr>
            <p:ph idx="1" type="body"/>
          </p:nvPr>
        </p:nvSpPr>
        <p:spPr>
          <a:xfrm>
            <a:off x="311700" y="930050"/>
            <a:ext cx="3372000" cy="11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Example of Street Fighter: “EVO Moment #37”</a:t>
            </a:r>
            <a:endParaRPr>
              <a:solidFill>
                <a:srgbClr val="000000"/>
              </a:solidFill>
            </a:endParaRPr>
          </a:p>
          <a:p>
            <a:pPr indent="0" lvl="0" marL="0" rtl="0" algn="l">
              <a:spcBef>
                <a:spcPts val="1600"/>
              </a:spcBef>
              <a:spcAft>
                <a:spcPts val="1600"/>
              </a:spcAft>
              <a:buNone/>
            </a:pPr>
            <a:r>
              <a:t/>
            </a:r>
            <a:endParaRPr/>
          </a:p>
        </p:txBody>
      </p:sp>
      <p:pic>
        <p:nvPicPr>
          <p:cNvPr descr="This is the official Daigo vs Justin Parry Moment.&#10;Video has 100 million+ views on YouTube.&#10;&#10;evo.shoryuken.com&#10;&#10;Copyright: Triple Perfect, Inc." id="74" name="Google Shape;74;p14" title="Official Evo Moment #37, Daigo vs Justin Evo 2004 in HD">
            <a:hlinkClick r:id="rId3"/>
          </p:cNvPr>
          <p:cNvPicPr preferRelativeResize="0"/>
          <p:nvPr/>
        </p:nvPicPr>
        <p:blipFill>
          <a:blip r:embed="rId4">
            <a:alphaModFix/>
          </a:blip>
          <a:stretch>
            <a:fillRect/>
          </a:stretch>
        </p:blipFill>
        <p:spPr>
          <a:xfrm>
            <a:off x="3744800" y="930050"/>
            <a:ext cx="5087500" cy="3815625"/>
          </a:xfrm>
          <a:prstGeom prst="rect">
            <a:avLst/>
          </a:prstGeom>
          <a:noFill/>
          <a:ln>
            <a:noFill/>
          </a:ln>
        </p:spPr>
      </p:pic>
      <p:sp>
        <p:nvSpPr>
          <p:cNvPr id="75" name="Google Shape;75;p14"/>
          <p:cNvSpPr txBox="1"/>
          <p:nvPr/>
        </p:nvSpPr>
        <p:spPr>
          <a:xfrm>
            <a:off x="311700" y="4368575"/>
            <a:ext cx="32970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https://youtu.be/JzS96auqau0?t=5</a:t>
            </a:r>
            <a:endParaRPr>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2"/>
          <p:cNvSpPr txBox="1"/>
          <p:nvPr>
            <p:ph type="title"/>
          </p:nvPr>
        </p:nvSpPr>
        <p:spPr>
          <a:xfrm>
            <a:off x="311700" y="64025"/>
            <a:ext cx="640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Classifier</a:t>
            </a:r>
            <a:endParaRPr/>
          </a:p>
        </p:txBody>
      </p:sp>
      <p:pic>
        <p:nvPicPr>
          <p:cNvPr id="250" name="Google Shape;250;p32"/>
          <p:cNvPicPr preferRelativeResize="0"/>
          <p:nvPr/>
        </p:nvPicPr>
        <p:blipFill>
          <a:blip r:embed="rId3">
            <a:alphaModFix/>
          </a:blip>
          <a:stretch>
            <a:fillRect/>
          </a:stretch>
        </p:blipFill>
        <p:spPr>
          <a:xfrm>
            <a:off x="4327626" y="636725"/>
            <a:ext cx="4816374" cy="3612275"/>
          </a:xfrm>
          <a:prstGeom prst="rect">
            <a:avLst/>
          </a:prstGeom>
          <a:noFill/>
          <a:ln>
            <a:noFill/>
          </a:ln>
        </p:spPr>
      </p:pic>
      <p:sp>
        <p:nvSpPr>
          <p:cNvPr id="251" name="Google Shape;251;p32"/>
          <p:cNvSpPr txBox="1"/>
          <p:nvPr/>
        </p:nvSpPr>
        <p:spPr>
          <a:xfrm>
            <a:off x="3909600" y="4836000"/>
            <a:ext cx="52344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hlinkClick r:id="rId4"/>
              </a:rPr>
              <a:t>https://medium.com/@williamkoehrsen/random-forest-simple-explanation-377895a60d2d</a:t>
            </a:r>
            <a:endParaRPr sz="1000"/>
          </a:p>
        </p:txBody>
      </p:sp>
      <p:sp>
        <p:nvSpPr>
          <p:cNvPr id="252" name="Google Shape;252;p32"/>
          <p:cNvSpPr txBox="1"/>
          <p:nvPr/>
        </p:nvSpPr>
        <p:spPr>
          <a:xfrm>
            <a:off x="311700" y="960563"/>
            <a:ext cx="4015800" cy="1025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Ensemble learning method</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Majority vote of many decision trees</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0" st="0"/>
                                            </p:txEl>
                                          </p:spTgt>
                                        </p:tgtEl>
                                        <p:attrNameLst>
                                          <p:attrName>style.visibility</p:attrName>
                                        </p:attrNameLst>
                                      </p:cBhvr>
                                      <p:to>
                                        <p:strVal val="visible"/>
                                      </p:to>
                                    </p:set>
                                    <p:animEffect filter="fade" transition="in">
                                      <p:cBhvr>
                                        <p:cTn dur="1000"/>
                                        <p:tgtEl>
                                          <p:spTgt spid="2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1" st="1"/>
                                            </p:txEl>
                                          </p:spTgt>
                                        </p:tgtEl>
                                        <p:attrNameLst>
                                          <p:attrName>style.visibility</p:attrName>
                                        </p:attrNameLst>
                                      </p:cBhvr>
                                      <p:to>
                                        <p:strVal val="visible"/>
                                      </p:to>
                                    </p:set>
                                    <p:animEffect filter="fade" transition="in">
                                      <p:cBhvr>
                                        <p:cTn dur="1000"/>
                                        <p:tgtEl>
                                          <p:spTgt spid="2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2" st="2"/>
                                            </p:txEl>
                                          </p:spTgt>
                                        </p:tgtEl>
                                        <p:attrNameLst>
                                          <p:attrName>style.visibility</p:attrName>
                                        </p:attrNameLst>
                                      </p:cBhvr>
                                      <p:to>
                                        <p:strVal val="visible"/>
                                      </p:to>
                                    </p:set>
                                    <p:animEffect filter="fade" transition="in">
                                      <p:cBhvr>
                                        <p:cTn dur="1000"/>
                                        <p:tgtEl>
                                          <p:spTgt spid="25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311700" y="64025"/>
            <a:ext cx="640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Taken for Training and Testing</a:t>
            </a:r>
            <a:endParaRPr/>
          </a:p>
        </p:txBody>
      </p:sp>
      <p:sp>
        <p:nvSpPr>
          <p:cNvPr id="258" name="Google Shape;258;p33"/>
          <p:cNvSpPr txBox="1"/>
          <p:nvPr/>
        </p:nvSpPr>
        <p:spPr>
          <a:xfrm>
            <a:off x="311700" y="778600"/>
            <a:ext cx="8379000" cy="260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Split the labeled dataset into features variable and a target variable (the label)</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Encoded categorical features and the target variable</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Split the dataset into training set and a hold-out set</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Tuned the hyperparameters of the random forest using sklearn GridSearchCV with the training se</a:t>
            </a:r>
            <a:r>
              <a:rPr lang="en">
                <a:latin typeface="Open Sans"/>
                <a:ea typeface="Open Sans"/>
                <a:cs typeface="Open Sans"/>
                <a:sym typeface="Open Sans"/>
              </a:rPr>
              <a:t>t</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Tested random forest model by fitting on training set and testing on hold-out set</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0" st="0"/>
                                            </p:txEl>
                                          </p:spTgt>
                                        </p:tgtEl>
                                        <p:attrNameLst>
                                          <p:attrName>style.visibility</p:attrName>
                                        </p:attrNameLst>
                                      </p:cBhvr>
                                      <p:to>
                                        <p:strVal val="visible"/>
                                      </p:to>
                                    </p:set>
                                    <p:animEffect filter="fade" transition="in">
                                      <p:cBhvr>
                                        <p:cTn dur="1000"/>
                                        <p:tgtEl>
                                          <p:spTgt spid="2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1" st="1"/>
                                            </p:txEl>
                                          </p:spTgt>
                                        </p:tgtEl>
                                        <p:attrNameLst>
                                          <p:attrName>style.visibility</p:attrName>
                                        </p:attrNameLst>
                                      </p:cBhvr>
                                      <p:to>
                                        <p:strVal val="visible"/>
                                      </p:to>
                                    </p:set>
                                    <p:animEffect filter="fade" transition="in">
                                      <p:cBhvr>
                                        <p:cTn dur="1000"/>
                                        <p:tgtEl>
                                          <p:spTgt spid="2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2" st="2"/>
                                            </p:txEl>
                                          </p:spTgt>
                                        </p:tgtEl>
                                        <p:attrNameLst>
                                          <p:attrName>style.visibility</p:attrName>
                                        </p:attrNameLst>
                                      </p:cBhvr>
                                      <p:to>
                                        <p:strVal val="visible"/>
                                      </p:to>
                                    </p:set>
                                    <p:animEffect filter="fade" transition="in">
                                      <p:cBhvr>
                                        <p:cTn dur="1000"/>
                                        <p:tgtEl>
                                          <p:spTgt spid="2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3" st="3"/>
                                            </p:txEl>
                                          </p:spTgt>
                                        </p:tgtEl>
                                        <p:attrNameLst>
                                          <p:attrName>style.visibility</p:attrName>
                                        </p:attrNameLst>
                                      </p:cBhvr>
                                      <p:to>
                                        <p:strVal val="visible"/>
                                      </p:to>
                                    </p:set>
                                    <p:animEffect filter="fade" transition="in">
                                      <p:cBhvr>
                                        <p:cTn dur="1000"/>
                                        <p:tgtEl>
                                          <p:spTgt spid="2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4" st="4"/>
                                            </p:txEl>
                                          </p:spTgt>
                                        </p:tgtEl>
                                        <p:attrNameLst>
                                          <p:attrName>style.visibility</p:attrName>
                                        </p:attrNameLst>
                                      </p:cBhvr>
                                      <p:to>
                                        <p:strVal val="visible"/>
                                      </p:to>
                                    </p:set>
                                    <p:animEffect filter="fade" transition="in">
                                      <p:cBhvr>
                                        <p:cTn dur="1000"/>
                                        <p:tgtEl>
                                          <p:spTgt spid="25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5" st="5"/>
                                            </p:txEl>
                                          </p:spTgt>
                                        </p:tgtEl>
                                        <p:attrNameLst>
                                          <p:attrName>style.visibility</p:attrName>
                                        </p:attrNameLst>
                                      </p:cBhvr>
                                      <p:to>
                                        <p:strVal val="visible"/>
                                      </p:to>
                                    </p:set>
                                    <p:animEffect filter="fade" transition="in">
                                      <p:cBhvr>
                                        <p:cTn dur="1000"/>
                                        <p:tgtEl>
                                          <p:spTgt spid="25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6" st="6"/>
                                            </p:txEl>
                                          </p:spTgt>
                                        </p:tgtEl>
                                        <p:attrNameLst>
                                          <p:attrName>style.visibility</p:attrName>
                                        </p:attrNameLst>
                                      </p:cBhvr>
                                      <p:to>
                                        <p:strVal val="visible"/>
                                      </p:to>
                                    </p:set>
                                    <p:animEffect filter="fade" transition="in">
                                      <p:cBhvr>
                                        <p:cTn dur="1000"/>
                                        <p:tgtEl>
                                          <p:spTgt spid="25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7" st="7"/>
                                            </p:txEl>
                                          </p:spTgt>
                                        </p:tgtEl>
                                        <p:attrNameLst>
                                          <p:attrName>style.visibility</p:attrName>
                                        </p:attrNameLst>
                                      </p:cBhvr>
                                      <p:to>
                                        <p:strVal val="visible"/>
                                      </p:to>
                                    </p:set>
                                    <p:animEffect filter="fade" transition="in">
                                      <p:cBhvr>
                                        <p:cTn dur="1000"/>
                                        <p:tgtEl>
                                          <p:spTgt spid="25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8" st="8"/>
                                            </p:txEl>
                                          </p:spTgt>
                                        </p:tgtEl>
                                        <p:attrNameLst>
                                          <p:attrName>style.visibility</p:attrName>
                                        </p:attrNameLst>
                                      </p:cBhvr>
                                      <p:to>
                                        <p:strVal val="visible"/>
                                      </p:to>
                                    </p:set>
                                    <p:animEffect filter="fade" transition="in">
                                      <p:cBhvr>
                                        <p:cTn dur="1000"/>
                                        <p:tgtEl>
                                          <p:spTgt spid="25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4"/>
          <p:cNvSpPr txBox="1"/>
          <p:nvPr>
            <p:ph type="title"/>
          </p:nvPr>
        </p:nvSpPr>
        <p:spPr>
          <a:xfrm>
            <a:off x="311700" y="64025"/>
            <a:ext cx="640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Classifier Results</a:t>
            </a:r>
            <a:endParaRPr/>
          </a:p>
        </p:txBody>
      </p:sp>
      <p:sp>
        <p:nvSpPr>
          <p:cNvPr id="264" name="Google Shape;264;p34"/>
          <p:cNvSpPr txBox="1"/>
          <p:nvPr/>
        </p:nvSpPr>
        <p:spPr>
          <a:xfrm>
            <a:off x="390200" y="952575"/>
            <a:ext cx="3310800" cy="145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Accuracy = 79%</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Precision = 73%</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AUC = 84%</a:t>
            </a:r>
            <a:endParaRPr>
              <a:latin typeface="Open Sans"/>
              <a:ea typeface="Open Sans"/>
              <a:cs typeface="Open Sans"/>
              <a:sym typeface="Open Sans"/>
            </a:endParaRPr>
          </a:p>
        </p:txBody>
      </p:sp>
      <p:pic>
        <p:nvPicPr>
          <p:cNvPr id="265" name="Google Shape;265;p34"/>
          <p:cNvPicPr preferRelativeResize="0"/>
          <p:nvPr/>
        </p:nvPicPr>
        <p:blipFill>
          <a:blip r:embed="rId3">
            <a:alphaModFix/>
          </a:blip>
          <a:stretch>
            <a:fillRect/>
          </a:stretch>
        </p:blipFill>
        <p:spPr>
          <a:xfrm>
            <a:off x="4292150" y="1107124"/>
            <a:ext cx="4699450" cy="3406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5"/>
          <p:cNvSpPr txBox="1"/>
          <p:nvPr>
            <p:ph idx="1" type="body"/>
          </p:nvPr>
        </p:nvSpPr>
        <p:spPr>
          <a:xfrm>
            <a:off x="533550" y="982925"/>
            <a:ext cx="6324600" cy="3853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Char char="●"/>
            </a:pPr>
            <a:r>
              <a:rPr lang="en" sz="1500">
                <a:solidFill>
                  <a:srgbClr val="000000"/>
                </a:solidFill>
              </a:rPr>
              <a:t>Higher critic scores tend to have higher global sales</a:t>
            </a:r>
            <a:endParaRPr sz="1500">
              <a:solidFill>
                <a:srgbClr val="000000"/>
              </a:solidFill>
            </a:endParaRPr>
          </a:p>
          <a:p>
            <a:pPr indent="-323850" lvl="1" marL="914400" rtl="0" algn="l">
              <a:spcBef>
                <a:spcPts val="0"/>
              </a:spcBef>
              <a:spcAft>
                <a:spcPts val="0"/>
              </a:spcAft>
              <a:buClr>
                <a:srgbClr val="000000"/>
              </a:buClr>
              <a:buSzPts val="1500"/>
              <a:buChar char="○"/>
            </a:pPr>
            <a:r>
              <a:rPr lang="en" sz="1500">
                <a:solidFill>
                  <a:srgbClr val="000000"/>
                </a:solidFill>
              </a:rPr>
              <a:t>Critic score vs log global sales</a:t>
            </a:r>
            <a:endParaRPr sz="1500">
              <a:solidFill>
                <a:srgbClr val="000000"/>
              </a:solidFill>
            </a:endParaRPr>
          </a:p>
          <a:p>
            <a:pPr indent="-323850" lvl="1" marL="914400" rtl="0" algn="l">
              <a:spcBef>
                <a:spcPts val="0"/>
              </a:spcBef>
              <a:spcAft>
                <a:spcPts val="0"/>
              </a:spcAft>
              <a:buClr>
                <a:srgbClr val="000000"/>
              </a:buClr>
              <a:buSzPts val="1500"/>
              <a:buChar char="○"/>
            </a:pPr>
            <a:r>
              <a:rPr lang="en" sz="1500">
                <a:solidFill>
                  <a:srgbClr val="000000"/>
                </a:solidFill>
              </a:rPr>
              <a:t>R-squared of 17%</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Shooters had a higher average global sales</a:t>
            </a:r>
            <a:endParaRPr sz="1500">
              <a:solidFill>
                <a:srgbClr val="000000"/>
              </a:solidFill>
            </a:endParaRPr>
          </a:p>
          <a:p>
            <a:pPr indent="-323850" lvl="1" marL="914400" rtl="0" algn="l">
              <a:spcBef>
                <a:spcPts val="0"/>
              </a:spcBef>
              <a:spcAft>
                <a:spcPts val="0"/>
              </a:spcAft>
              <a:buClr>
                <a:srgbClr val="000000"/>
              </a:buClr>
              <a:buSzPts val="1500"/>
              <a:buChar char="○"/>
            </a:pPr>
            <a:r>
              <a:rPr lang="en" sz="1500">
                <a:solidFill>
                  <a:srgbClr val="000000"/>
                </a:solidFill>
              </a:rPr>
              <a:t>Shooter average global sales: ~ 1.6m units</a:t>
            </a:r>
            <a:endParaRPr sz="1500">
              <a:solidFill>
                <a:srgbClr val="000000"/>
              </a:solidFill>
            </a:endParaRPr>
          </a:p>
          <a:p>
            <a:pPr indent="-323850" lvl="1" marL="914400" rtl="0" algn="l">
              <a:spcBef>
                <a:spcPts val="0"/>
              </a:spcBef>
              <a:spcAft>
                <a:spcPts val="0"/>
              </a:spcAft>
              <a:buClr>
                <a:srgbClr val="000000"/>
              </a:buClr>
              <a:buSzPts val="1500"/>
              <a:buChar char="○"/>
            </a:pPr>
            <a:r>
              <a:rPr lang="en" sz="1500">
                <a:solidFill>
                  <a:srgbClr val="000000"/>
                </a:solidFill>
              </a:rPr>
              <a:t>Action average global sales: ~1.3m units</a:t>
            </a:r>
            <a:endParaRPr sz="1500">
              <a:solidFill>
                <a:srgbClr val="000000"/>
              </a:solidFill>
            </a:endParaRPr>
          </a:p>
          <a:p>
            <a:pPr indent="-323850" lvl="1" marL="914400" rtl="0" algn="l">
              <a:spcBef>
                <a:spcPts val="0"/>
              </a:spcBef>
              <a:spcAft>
                <a:spcPts val="0"/>
              </a:spcAft>
              <a:buClr>
                <a:srgbClr val="000000"/>
              </a:buClr>
              <a:buSzPts val="1500"/>
              <a:buChar char="○"/>
            </a:pPr>
            <a:r>
              <a:rPr lang="en" sz="1500">
                <a:solidFill>
                  <a:srgbClr val="000000"/>
                </a:solidFill>
              </a:rPr>
              <a:t>20% of all video games were action</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Publishers that make more games make more money</a:t>
            </a:r>
            <a:endParaRPr sz="1500">
              <a:solidFill>
                <a:srgbClr val="000000"/>
              </a:solidFill>
            </a:endParaRPr>
          </a:p>
          <a:p>
            <a:pPr indent="-323850" lvl="1" marL="914400" rtl="0" algn="l">
              <a:spcBef>
                <a:spcPts val="0"/>
              </a:spcBef>
              <a:spcAft>
                <a:spcPts val="0"/>
              </a:spcAft>
              <a:buClr>
                <a:srgbClr val="000000"/>
              </a:buClr>
              <a:buSzPts val="1500"/>
              <a:buChar char="○"/>
            </a:pPr>
            <a:r>
              <a:rPr lang="en" sz="1500">
                <a:solidFill>
                  <a:srgbClr val="000000"/>
                </a:solidFill>
              </a:rPr>
              <a:t>Log of count vs log of global sales</a:t>
            </a:r>
            <a:endParaRPr sz="1500">
              <a:solidFill>
                <a:srgbClr val="000000"/>
              </a:solidFill>
            </a:endParaRPr>
          </a:p>
          <a:p>
            <a:pPr indent="-323850" lvl="1" marL="914400" rtl="0" algn="l">
              <a:spcBef>
                <a:spcPts val="0"/>
              </a:spcBef>
              <a:spcAft>
                <a:spcPts val="0"/>
              </a:spcAft>
              <a:buClr>
                <a:srgbClr val="000000"/>
              </a:buClr>
              <a:buSzPts val="1500"/>
              <a:buChar char="○"/>
            </a:pPr>
            <a:r>
              <a:rPr lang="en" sz="1500">
                <a:solidFill>
                  <a:srgbClr val="000000"/>
                </a:solidFill>
              </a:rPr>
              <a:t>R-squared of 68%</a:t>
            </a:r>
            <a:endParaRPr sz="1500">
              <a:solidFill>
                <a:srgbClr val="000000"/>
              </a:solidFill>
            </a:endParaRPr>
          </a:p>
          <a:p>
            <a:pPr indent="-323850" lvl="0" marL="457200" marR="0" rtl="0" algn="l">
              <a:lnSpc>
                <a:spcPct val="115000"/>
              </a:lnSpc>
              <a:spcBef>
                <a:spcPts val="0"/>
              </a:spcBef>
              <a:spcAft>
                <a:spcPts val="0"/>
              </a:spcAft>
              <a:buClr>
                <a:srgbClr val="000000"/>
              </a:buClr>
              <a:buSzPts val="1500"/>
              <a:buFont typeface="Open Sans"/>
              <a:buChar char="●"/>
            </a:pPr>
            <a:r>
              <a:rPr lang="en" sz="1500">
                <a:solidFill>
                  <a:srgbClr val="000000"/>
                </a:solidFill>
              </a:rPr>
              <a:t>Random Forest Classifier for Prediction</a:t>
            </a:r>
            <a:endParaRPr sz="1500">
              <a:solidFill>
                <a:srgbClr val="000000"/>
              </a:solidFill>
            </a:endParaRPr>
          </a:p>
          <a:p>
            <a:pPr indent="-323850" lvl="1" marL="914400" marR="0" rtl="0" algn="l">
              <a:lnSpc>
                <a:spcPct val="115000"/>
              </a:lnSpc>
              <a:spcBef>
                <a:spcPts val="0"/>
              </a:spcBef>
              <a:spcAft>
                <a:spcPts val="0"/>
              </a:spcAft>
              <a:buClr>
                <a:srgbClr val="000000"/>
              </a:buClr>
              <a:buSzPts val="1500"/>
              <a:buChar char="○"/>
            </a:pPr>
            <a:r>
              <a:rPr lang="en" sz="1500">
                <a:solidFill>
                  <a:srgbClr val="000000"/>
                </a:solidFill>
              </a:rPr>
              <a:t>Accuracy of 79%</a:t>
            </a:r>
            <a:endParaRPr sz="1500">
              <a:solidFill>
                <a:srgbClr val="000000"/>
              </a:solidFill>
            </a:endParaRPr>
          </a:p>
          <a:p>
            <a:pPr indent="-323850" lvl="1" marL="914400" marR="0" rtl="0" algn="l">
              <a:lnSpc>
                <a:spcPct val="115000"/>
              </a:lnSpc>
              <a:spcBef>
                <a:spcPts val="0"/>
              </a:spcBef>
              <a:spcAft>
                <a:spcPts val="0"/>
              </a:spcAft>
              <a:buClr>
                <a:srgbClr val="000000"/>
              </a:buClr>
              <a:buSzPts val="1500"/>
              <a:buChar char="○"/>
            </a:pPr>
            <a:r>
              <a:rPr lang="en" sz="1500">
                <a:solidFill>
                  <a:srgbClr val="000000"/>
                </a:solidFill>
              </a:rPr>
              <a:t>Precision of 73%</a:t>
            </a:r>
            <a:endParaRPr sz="1500">
              <a:solidFill>
                <a:srgbClr val="000000"/>
              </a:solidFill>
            </a:endParaRPr>
          </a:p>
          <a:p>
            <a:pPr indent="-323850" lvl="1" marL="914400" marR="0" rtl="0" algn="l">
              <a:lnSpc>
                <a:spcPct val="115000"/>
              </a:lnSpc>
              <a:spcBef>
                <a:spcPts val="0"/>
              </a:spcBef>
              <a:spcAft>
                <a:spcPts val="0"/>
              </a:spcAft>
              <a:buClr>
                <a:srgbClr val="000000"/>
              </a:buClr>
              <a:buSzPts val="1500"/>
              <a:buChar char="○"/>
            </a:pPr>
            <a:r>
              <a:rPr lang="en" sz="1500">
                <a:solidFill>
                  <a:srgbClr val="000000"/>
                </a:solidFill>
              </a:rPr>
              <a:t>AUC of 84%</a:t>
            </a:r>
            <a:endParaRPr sz="1500">
              <a:solidFill>
                <a:srgbClr val="000000"/>
              </a:solidFill>
            </a:endParaRPr>
          </a:p>
        </p:txBody>
      </p:sp>
      <p:sp>
        <p:nvSpPr>
          <p:cNvPr id="271" name="Google Shape;271;p35"/>
          <p:cNvSpPr txBox="1"/>
          <p:nvPr>
            <p:ph type="title"/>
          </p:nvPr>
        </p:nvSpPr>
        <p:spPr>
          <a:xfrm>
            <a:off x="235500" y="64025"/>
            <a:ext cx="8596800" cy="91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400"/>
              <a:t>Key Takeaways</a:t>
            </a:r>
            <a:endParaRPr sz="5400"/>
          </a:p>
        </p:txBody>
      </p:sp>
      <p:pic>
        <p:nvPicPr>
          <p:cNvPr id="272" name="Google Shape;272;p35"/>
          <p:cNvPicPr preferRelativeResize="0"/>
          <p:nvPr/>
        </p:nvPicPr>
        <p:blipFill>
          <a:blip r:embed="rId3">
            <a:alphaModFix/>
          </a:blip>
          <a:stretch>
            <a:fillRect/>
          </a:stretch>
        </p:blipFill>
        <p:spPr>
          <a:xfrm>
            <a:off x="6544525" y="410867"/>
            <a:ext cx="2420649" cy="4579621"/>
          </a:xfrm>
          <a:prstGeom prst="rect">
            <a:avLst/>
          </a:prstGeom>
          <a:noFill/>
          <a:ln>
            <a:noFill/>
          </a:ln>
        </p:spPr>
      </p:pic>
      <p:sp>
        <p:nvSpPr>
          <p:cNvPr id="273" name="Google Shape;273;p35"/>
          <p:cNvSpPr txBox="1"/>
          <p:nvPr/>
        </p:nvSpPr>
        <p:spPr>
          <a:xfrm>
            <a:off x="6035400" y="4836150"/>
            <a:ext cx="3182100" cy="2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hlinkClick r:id="rId4"/>
              </a:rPr>
              <a:t>https://vsbattles.fandom.com/wiki/Sora_(Kingdom_Hearts)</a:t>
            </a:r>
            <a:endParaRPr sz="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0" st="0"/>
                                            </p:txEl>
                                          </p:spTgt>
                                        </p:tgtEl>
                                        <p:attrNameLst>
                                          <p:attrName>style.visibility</p:attrName>
                                        </p:attrNameLst>
                                      </p:cBhvr>
                                      <p:to>
                                        <p:strVal val="visible"/>
                                      </p:to>
                                    </p:set>
                                    <p:animEffect filter="fade" transition="in">
                                      <p:cBhvr>
                                        <p:cTn dur="1000"/>
                                        <p:tgtEl>
                                          <p:spTgt spid="2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1" st="1"/>
                                            </p:txEl>
                                          </p:spTgt>
                                        </p:tgtEl>
                                        <p:attrNameLst>
                                          <p:attrName>style.visibility</p:attrName>
                                        </p:attrNameLst>
                                      </p:cBhvr>
                                      <p:to>
                                        <p:strVal val="visible"/>
                                      </p:to>
                                    </p:set>
                                    <p:animEffect filter="fade" transition="in">
                                      <p:cBhvr>
                                        <p:cTn dur="1000"/>
                                        <p:tgtEl>
                                          <p:spTgt spid="2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2" st="2"/>
                                            </p:txEl>
                                          </p:spTgt>
                                        </p:tgtEl>
                                        <p:attrNameLst>
                                          <p:attrName>style.visibility</p:attrName>
                                        </p:attrNameLst>
                                      </p:cBhvr>
                                      <p:to>
                                        <p:strVal val="visible"/>
                                      </p:to>
                                    </p:set>
                                    <p:animEffect filter="fade" transition="in">
                                      <p:cBhvr>
                                        <p:cTn dur="1000"/>
                                        <p:tgtEl>
                                          <p:spTgt spid="2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3" st="3"/>
                                            </p:txEl>
                                          </p:spTgt>
                                        </p:tgtEl>
                                        <p:attrNameLst>
                                          <p:attrName>style.visibility</p:attrName>
                                        </p:attrNameLst>
                                      </p:cBhvr>
                                      <p:to>
                                        <p:strVal val="visible"/>
                                      </p:to>
                                    </p:set>
                                    <p:animEffect filter="fade" transition="in">
                                      <p:cBhvr>
                                        <p:cTn dur="1000"/>
                                        <p:tgtEl>
                                          <p:spTgt spid="2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4" st="4"/>
                                            </p:txEl>
                                          </p:spTgt>
                                        </p:tgtEl>
                                        <p:attrNameLst>
                                          <p:attrName>style.visibility</p:attrName>
                                        </p:attrNameLst>
                                      </p:cBhvr>
                                      <p:to>
                                        <p:strVal val="visible"/>
                                      </p:to>
                                    </p:set>
                                    <p:animEffect filter="fade" transition="in">
                                      <p:cBhvr>
                                        <p:cTn dur="1000"/>
                                        <p:tgtEl>
                                          <p:spTgt spid="2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5" st="5"/>
                                            </p:txEl>
                                          </p:spTgt>
                                        </p:tgtEl>
                                        <p:attrNameLst>
                                          <p:attrName>style.visibility</p:attrName>
                                        </p:attrNameLst>
                                      </p:cBhvr>
                                      <p:to>
                                        <p:strVal val="visible"/>
                                      </p:to>
                                    </p:set>
                                    <p:animEffect filter="fade" transition="in">
                                      <p:cBhvr>
                                        <p:cTn dur="1000"/>
                                        <p:tgtEl>
                                          <p:spTgt spid="2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6" st="6"/>
                                            </p:txEl>
                                          </p:spTgt>
                                        </p:tgtEl>
                                        <p:attrNameLst>
                                          <p:attrName>style.visibility</p:attrName>
                                        </p:attrNameLst>
                                      </p:cBhvr>
                                      <p:to>
                                        <p:strVal val="visible"/>
                                      </p:to>
                                    </p:set>
                                    <p:animEffect filter="fade" transition="in">
                                      <p:cBhvr>
                                        <p:cTn dur="1000"/>
                                        <p:tgtEl>
                                          <p:spTgt spid="27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7" st="7"/>
                                            </p:txEl>
                                          </p:spTgt>
                                        </p:tgtEl>
                                        <p:attrNameLst>
                                          <p:attrName>style.visibility</p:attrName>
                                        </p:attrNameLst>
                                      </p:cBhvr>
                                      <p:to>
                                        <p:strVal val="visible"/>
                                      </p:to>
                                    </p:set>
                                    <p:animEffect filter="fade" transition="in">
                                      <p:cBhvr>
                                        <p:cTn dur="1000"/>
                                        <p:tgtEl>
                                          <p:spTgt spid="27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8" st="8"/>
                                            </p:txEl>
                                          </p:spTgt>
                                        </p:tgtEl>
                                        <p:attrNameLst>
                                          <p:attrName>style.visibility</p:attrName>
                                        </p:attrNameLst>
                                      </p:cBhvr>
                                      <p:to>
                                        <p:strVal val="visible"/>
                                      </p:to>
                                    </p:set>
                                    <p:animEffect filter="fade" transition="in">
                                      <p:cBhvr>
                                        <p:cTn dur="1000"/>
                                        <p:tgtEl>
                                          <p:spTgt spid="27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9" st="9"/>
                                            </p:txEl>
                                          </p:spTgt>
                                        </p:tgtEl>
                                        <p:attrNameLst>
                                          <p:attrName>style.visibility</p:attrName>
                                        </p:attrNameLst>
                                      </p:cBhvr>
                                      <p:to>
                                        <p:strVal val="visible"/>
                                      </p:to>
                                    </p:set>
                                    <p:animEffect filter="fade" transition="in">
                                      <p:cBhvr>
                                        <p:cTn dur="1000"/>
                                        <p:tgtEl>
                                          <p:spTgt spid="27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10" st="10"/>
                                            </p:txEl>
                                          </p:spTgt>
                                        </p:tgtEl>
                                        <p:attrNameLst>
                                          <p:attrName>style.visibility</p:attrName>
                                        </p:attrNameLst>
                                      </p:cBhvr>
                                      <p:to>
                                        <p:strVal val="visible"/>
                                      </p:to>
                                    </p:set>
                                    <p:animEffect filter="fade" transition="in">
                                      <p:cBhvr>
                                        <p:cTn dur="1000"/>
                                        <p:tgtEl>
                                          <p:spTgt spid="27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11" st="11"/>
                                            </p:txEl>
                                          </p:spTgt>
                                        </p:tgtEl>
                                        <p:attrNameLst>
                                          <p:attrName>style.visibility</p:attrName>
                                        </p:attrNameLst>
                                      </p:cBhvr>
                                      <p:to>
                                        <p:strVal val="visible"/>
                                      </p:to>
                                    </p:set>
                                    <p:animEffect filter="fade" transition="in">
                                      <p:cBhvr>
                                        <p:cTn dur="1000"/>
                                        <p:tgtEl>
                                          <p:spTgt spid="27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12" st="12"/>
                                            </p:txEl>
                                          </p:spTgt>
                                        </p:tgtEl>
                                        <p:attrNameLst>
                                          <p:attrName>style.visibility</p:attrName>
                                        </p:attrNameLst>
                                      </p:cBhvr>
                                      <p:to>
                                        <p:strVal val="visible"/>
                                      </p:to>
                                    </p:set>
                                    <p:animEffect filter="fade" transition="in">
                                      <p:cBhvr>
                                        <p:cTn dur="1000"/>
                                        <p:tgtEl>
                                          <p:spTgt spid="270">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13" st="13"/>
                                            </p:txEl>
                                          </p:spTgt>
                                        </p:tgtEl>
                                        <p:attrNameLst>
                                          <p:attrName>style.visibility</p:attrName>
                                        </p:attrNameLst>
                                      </p:cBhvr>
                                      <p:to>
                                        <p:strVal val="visible"/>
                                      </p:to>
                                    </p:set>
                                    <p:animEffect filter="fade" transition="in">
                                      <p:cBhvr>
                                        <p:cTn dur="1000"/>
                                        <p:tgtEl>
                                          <p:spTgt spid="270">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6"/>
          <p:cNvSpPr txBox="1"/>
          <p:nvPr/>
        </p:nvSpPr>
        <p:spPr>
          <a:xfrm>
            <a:off x="603025" y="981400"/>
            <a:ext cx="6704400" cy="2033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Look into User Scores</a:t>
            </a:r>
            <a:endParaRPr sz="1800">
              <a:latin typeface="Open Sans"/>
              <a:ea typeface="Open Sans"/>
              <a:cs typeface="Open Sans"/>
              <a:sym typeface="Open Sans"/>
            </a:endParaRPr>
          </a:p>
          <a:p>
            <a:pPr indent="0" lvl="0" marL="457200" rtl="0" algn="l">
              <a:spcBef>
                <a:spcPts val="0"/>
              </a:spcBef>
              <a:spcAft>
                <a:spcPts val="0"/>
              </a:spcAft>
              <a:buNone/>
            </a:pPr>
            <a:r>
              <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Better data cleaning and wrangling</a:t>
            </a:r>
            <a:endParaRPr sz="1800">
              <a:latin typeface="Open Sans"/>
              <a:ea typeface="Open Sans"/>
              <a:cs typeface="Open Sans"/>
              <a:sym typeface="Open Sans"/>
            </a:endParaRPr>
          </a:p>
          <a:p>
            <a:pPr indent="0" lvl="0" marL="457200" rtl="0" algn="l">
              <a:spcBef>
                <a:spcPts val="0"/>
              </a:spcBef>
              <a:spcAft>
                <a:spcPts val="0"/>
              </a:spcAft>
              <a:buNone/>
            </a:pPr>
            <a:r>
              <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Neural Network</a:t>
            </a:r>
            <a:endParaRPr sz="1800">
              <a:latin typeface="Open Sans"/>
              <a:ea typeface="Open Sans"/>
              <a:cs typeface="Open Sans"/>
              <a:sym typeface="Open Sans"/>
            </a:endParaRPr>
          </a:p>
        </p:txBody>
      </p:sp>
      <p:pic>
        <p:nvPicPr>
          <p:cNvPr id="279" name="Google Shape;279;p36"/>
          <p:cNvPicPr preferRelativeResize="0"/>
          <p:nvPr/>
        </p:nvPicPr>
        <p:blipFill>
          <a:blip r:embed="rId3">
            <a:alphaModFix/>
          </a:blip>
          <a:stretch>
            <a:fillRect/>
          </a:stretch>
        </p:blipFill>
        <p:spPr>
          <a:xfrm>
            <a:off x="4306525" y="2233700"/>
            <a:ext cx="4712350" cy="2638921"/>
          </a:xfrm>
          <a:prstGeom prst="rect">
            <a:avLst/>
          </a:prstGeom>
          <a:noFill/>
          <a:ln>
            <a:noFill/>
          </a:ln>
        </p:spPr>
      </p:pic>
      <p:sp>
        <p:nvSpPr>
          <p:cNvPr id="280" name="Google Shape;280;p36"/>
          <p:cNvSpPr txBox="1"/>
          <p:nvPr>
            <p:ph type="title"/>
          </p:nvPr>
        </p:nvSpPr>
        <p:spPr>
          <a:xfrm>
            <a:off x="311700" y="64025"/>
            <a:ext cx="8520600" cy="91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Other Avenues to Explore and Areas to Improve</a:t>
            </a:r>
            <a:endParaRPr sz="5400"/>
          </a:p>
        </p:txBody>
      </p:sp>
      <p:sp>
        <p:nvSpPr>
          <p:cNvPr id="281" name="Google Shape;281;p36"/>
          <p:cNvSpPr txBox="1"/>
          <p:nvPr/>
        </p:nvSpPr>
        <p:spPr>
          <a:xfrm>
            <a:off x="4230325" y="4801075"/>
            <a:ext cx="50385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accent5"/>
                </a:solidFill>
                <a:hlinkClick r:id="rId4"/>
              </a:rPr>
              <a:t>https://www.geek.com/games/11-ways-video-games-can-make-you-a-better-person-1639865/</a:t>
            </a:r>
            <a:endParaRPr sz="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0" st="0"/>
                                            </p:txEl>
                                          </p:spTgt>
                                        </p:tgtEl>
                                        <p:attrNameLst>
                                          <p:attrName>style.visibility</p:attrName>
                                        </p:attrNameLst>
                                      </p:cBhvr>
                                      <p:to>
                                        <p:strVal val="visible"/>
                                      </p:to>
                                    </p:set>
                                    <p:animEffect filter="fade" transition="in">
                                      <p:cBhvr>
                                        <p:cTn dur="1000"/>
                                        <p:tgtEl>
                                          <p:spTgt spid="2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1" st="1"/>
                                            </p:txEl>
                                          </p:spTgt>
                                        </p:tgtEl>
                                        <p:attrNameLst>
                                          <p:attrName>style.visibility</p:attrName>
                                        </p:attrNameLst>
                                      </p:cBhvr>
                                      <p:to>
                                        <p:strVal val="visible"/>
                                      </p:to>
                                    </p:set>
                                    <p:animEffect filter="fade" transition="in">
                                      <p:cBhvr>
                                        <p:cTn dur="1000"/>
                                        <p:tgtEl>
                                          <p:spTgt spid="2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2" st="2"/>
                                            </p:txEl>
                                          </p:spTgt>
                                        </p:tgtEl>
                                        <p:attrNameLst>
                                          <p:attrName>style.visibility</p:attrName>
                                        </p:attrNameLst>
                                      </p:cBhvr>
                                      <p:to>
                                        <p:strVal val="visible"/>
                                      </p:to>
                                    </p:set>
                                    <p:animEffect filter="fade" transition="in">
                                      <p:cBhvr>
                                        <p:cTn dur="1000"/>
                                        <p:tgtEl>
                                          <p:spTgt spid="2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3" st="3"/>
                                            </p:txEl>
                                          </p:spTgt>
                                        </p:tgtEl>
                                        <p:attrNameLst>
                                          <p:attrName>style.visibility</p:attrName>
                                        </p:attrNameLst>
                                      </p:cBhvr>
                                      <p:to>
                                        <p:strVal val="visible"/>
                                      </p:to>
                                    </p:set>
                                    <p:animEffect filter="fade" transition="in">
                                      <p:cBhvr>
                                        <p:cTn dur="1000"/>
                                        <p:tgtEl>
                                          <p:spTgt spid="2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4" st="4"/>
                                            </p:txEl>
                                          </p:spTgt>
                                        </p:tgtEl>
                                        <p:attrNameLst>
                                          <p:attrName>style.visibility</p:attrName>
                                        </p:attrNameLst>
                                      </p:cBhvr>
                                      <p:to>
                                        <p:strVal val="visible"/>
                                      </p:to>
                                    </p:set>
                                    <p:animEffect filter="fade" transition="in">
                                      <p:cBhvr>
                                        <p:cTn dur="1000"/>
                                        <p:tgtEl>
                                          <p:spTgt spid="27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37"/>
          <p:cNvSpPr txBox="1"/>
          <p:nvPr/>
        </p:nvSpPr>
        <p:spPr>
          <a:xfrm>
            <a:off x="6696300" y="4824300"/>
            <a:ext cx="24477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4"/>
              </a:rPr>
              <a:t>https://www.shutterstock.com/video/clip-32553706-retro-game-style-infinite-tunnel-flight-seamless</a:t>
            </a:r>
            <a:endParaRPr sz="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pic>
        <p:nvPicPr>
          <p:cNvPr id="80" name="Google Shape;80;p15"/>
          <p:cNvPicPr preferRelativeResize="0"/>
          <p:nvPr/>
        </p:nvPicPr>
        <p:blipFill>
          <a:blip r:embed="rId3">
            <a:alphaModFix/>
          </a:blip>
          <a:stretch>
            <a:fillRect/>
          </a:stretch>
        </p:blipFill>
        <p:spPr>
          <a:xfrm>
            <a:off x="1259637" y="1133229"/>
            <a:ext cx="6406326" cy="3558296"/>
          </a:xfrm>
          <a:prstGeom prst="rect">
            <a:avLst/>
          </a:prstGeom>
          <a:noFill/>
          <a:ln>
            <a:noFill/>
          </a:ln>
        </p:spPr>
      </p:pic>
      <p:pic>
        <p:nvPicPr>
          <p:cNvPr id="81" name="Google Shape;81;p15"/>
          <p:cNvPicPr preferRelativeResize="0"/>
          <p:nvPr/>
        </p:nvPicPr>
        <p:blipFill rotWithShape="1">
          <a:blip r:embed="rId4">
            <a:alphaModFix/>
          </a:blip>
          <a:srcRect b="0" l="5618" r="5627" t="0"/>
          <a:stretch/>
        </p:blipFill>
        <p:spPr>
          <a:xfrm>
            <a:off x="1549963" y="1133225"/>
            <a:ext cx="5825675" cy="3558300"/>
          </a:xfrm>
          <a:prstGeom prst="rect">
            <a:avLst/>
          </a:prstGeom>
          <a:noFill/>
          <a:ln>
            <a:noFill/>
          </a:ln>
        </p:spPr>
      </p:pic>
      <p:sp>
        <p:nvSpPr>
          <p:cNvPr id="82" name="Google Shape;82;p15"/>
          <p:cNvSpPr txBox="1"/>
          <p:nvPr/>
        </p:nvSpPr>
        <p:spPr>
          <a:xfrm>
            <a:off x="460500" y="4647300"/>
            <a:ext cx="80046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accent5"/>
                </a:solidFill>
                <a:hlinkClick r:id="rId5"/>
              </a:rPr>
              <a:t>http://thoughtforyourpenny.com/technology/video-games/10-best-gaming-podcasts-to-listen-to-in-2019/</a:t>
            </a:r>
            <a:r>
              <a:rPr lang="en"/>
              <a:t> </a:t>
            </a:r>
            <a:r>
              <a:rPr lang="en" sz="1000" u="sng">
                <a:solidFill>
                  <a:schemeClr val="accent5"/>
                </a:solidFill>
                <a:hlinkClick r:id="rId6"/>
              </a:rPr>
              <a:t>https://oremc.com/o-raining-money-facebook#iLightbox[postimages]/0</a:t>
            </a:r>
            <a:endParaRPr sz="1000"/>
          </a:p>
        </p:txBody>
      </p:sp>
      <p:sp>
        <p:nvSpPr>
          <p:cNvPr id="83" name="Google Shape;83;p15"/>
          <p:cNvSpPr txBox="1"/>
          <p:nvPr>
            <p:ph type="title"/>
          </p:nvPr>
        </p:nvSpPr>
        <p:spPr>
          <a:xfrm>
            <a:off x="311700" y="222650"/>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Video Game Sales</a:t>
            </a:r>
            <a:endParaRPr/>
          </a:p>
        </p:txBody>
      </p:sp>
      <p:sp>
        <p:nvSpPr>
          <p:cNvPr id="84" name="Google Shape;84;p15"/>
          <p:cNvSpPr txBox="1"/>
          <p:nvPr/>
        </p:nvSpPr>
        <p:spPr>
          <a:xfrm>
            <a:off x="2949300" y="737000"/>
            <a:ext cx="33765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latin typeface="Open Sans"/>
                <a:ea typeface="Open Sans"/>
                <a:cs typeface="Open Sans"/>
                <a:sym typeface="Open Sans"/>
              </a:rPr>
              <a:t>Multi-Billion Dollar Industry</a:t>
            </a:r>
            <a:endParaRPr b="1" sz="1800" u="sng">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1000"/>
                                        <p:tgtEl>
                                          <p:spTgt spid="81"/>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0"/>
                                  </p:stCondLst>
                                  <p:childTnLst>
                                    <p:animRot by="-21600000">
                                      <p:cBhvr>
                                        <p:cTn dur="1000" fill="hold"/>
                                        <p:tgtEl>
                                          <p:spTgt spid="81"/>
                                        </p:tgtEl>
                                        <p:attrNameLst>
                                          <p:attrName>r</p:attrName>
                                        </p:attrNameLst>
                                      </p:cBhvr>
                                    </p:animRo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6"/>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Racing to the Objectives</a:t>
            </a:r>
            <a:endParaRPr/>
          </a:p>
        </p:txBody>
      </p:sp>
      <p:sp>
        <p:nvSpPr>
          <p:cNvPr id="90" name="Google Shape;90;p16"/>
          <p:cNvSpPr txBox="1"/>
          <p:nvPr/>
        </p:nvSpPr>
        <p:spPr>
          <a:xfrm>
            <a:off x="312075" y="744450"/>
            <a:ext cx="8520600" cy="4041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Observe relationship between video game scores and sales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Other features of a high selling video game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Machine learning model to identify high selling games</a:t>
            </a:r>
            <a:endParaRPr sz="1800"/>
          </a:p>
          <a:p>
            <a:pPr indent="0" lvl="0" marL="457200" rtl="0" algn="l">
              <a:spcBef>
                <a:spcPts val="0"/>
              </a:spcBef>
              <a:spcAft>
                <a:spcPts val="0"/>
              </a:spcAft>
              <a:buNone/>
            </a:pPr>
            <a:r>
              <a:t/>
            </a:r>
            <a:endParaRPr sz="1800"/>
          </a:p>
        </p:txBody>
      </p:sp>
      <p:pic>
        <p:nvPicPr>
          <p:cNvPr id="91" name="Google Shape;91;p16"/>
          <p:cNvPicPr preferRelativeResize="0"/>
          <p:nvPr/>
        </p:nvPicPr>
        <p:blipFill>
          <a:blip r:embed="rId3">
            <a:alphaModFix/>
          </a:blip>
          <a:stretch>
            <a:fillRect/>
          </a:stretch>
        </p:blipFill>
        <p:spPr>
          <a:xfrm>
            <a:off x="5024775" y="2632125"/>
            <a:ext cx="3807514" cy="2153625"/>
          </a:xfrm>
          <a:prstGeom prst="rect">
            <a:avLst/>
          </a:prstGeom>
          <a:noFill/>
          <a:ln>
            <a:noFill/>
          </a:ln>
        </p:spPr>
      </p:pic>
      <p:sp>
        <p:nvSpPr>
          <p:cNvPr id="92" name="Google Shape;92;p16"/>
          <p:cNvSpPr txBox="1"/>
          <p:nvPr/>
        </p:nvSpPr>
        <p:spPr>
          <a:xfrm>
            <a:off x="5023375" y="4739150"/>
            <a:ext cx="38457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hlinkClick r:id="rId4"/>
              </a:rPr>
              <a:t>https://www.flickr.com/photos/146274265@N03/46559151605/</a:t>
            </a:r>
            <a:endParaRPr sz="1000">
              <a:latin typeface="Open Sans"/>
              <a:ea typeface="Open Sans"/>
              <a:cs typeface="Open Sans"/>
              <a:sym typeface="Open Sans"/>
            </a:endParaRPr>
          </a:p>
        </p:txBody>
      </p:sp>
      <p:pic>
        <p:nvPicPr>
          <p:cNvPr id="93" name="Google Shape;93;p16"/>
          <p:cNvPicPr preferRelativeResize="0"/>
          <p:nvPr/>
        </p:nvPicPr>
        <p:blipFill>
          <a:blip r:embed="rId5">
            <a:alphaModFix/>
          </a:blip>
          <a:stretch>
            <a:fillRect/>
          </a:stretch>
        </p:blipFill>
        <p:spPr>
          <a:xfrm>
            <a:off x="261850" y="2628025"/>
            <a:ext cx="3831113" cy="2153625"/>
          </a:xfrm>
          <a:prstGeom prst="rect">
            <a:avLst/>
          </a:prstGeom>
          <a:noFill/>
          <a:ln>
            <a:noFill/>
          </a:ln>
        </p:spPr>
      </p:pic>
      <p:sp>
        <p:nvSpPr>
          <p:cNvPr id="94" name="Google Shape;94;p16"/>
          <p:cNvSpPr txBox="1"/>
          <p:nvPr/>
        </p:nvSpPr>
        <p:spPr>
          <a:xfrm>
            <a:off x="311700" y="4740950"/>
            <a:ext cx="36474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accent5"/>
                </a:solidFill>
                <a:hlinkClick r:id="rId6"/>
              </a:rPr>
              <a:t>https://wccftech.com/review/onrush-beyond-finish-line/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0" st="0"/>
                                            </p:txEl>
                                          </p:spTgt>
                                        </p:tgtEl>
                                        <p:attrNameLst>
                                          <p:attrName>style.visibility</p:attrName>
                                        </p:attrNameLst>
                                      </p:cBhvr>
                                      <p:to>
                                        <p:strVal val="visible"/>
                                      </p:to>
                                    </p:set>
                                    <p:animEffect filter="fade" transition="in">
                                      <p:cBhvr>
                                        <p:cTn dur="1000"/>
                                        <p:tgtEl>
                                          <p:spTgt spid="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1" st="1"/>
                                            </p:txEl>
                                          </p:spTgt>
                                        </p:tgtEl>
                                        <p:attrNameLst>
                                          <p:attrName>style.visibility</p:attrName>
                                        </p:attrNameLst>
                                      </p:cBhvr>
                                      <p:to>
                                        <p:strVal val="visible"/>
                                      </p:to>
                                    </p:set>
                                    <p:animEffect filter="fade" transition="in">
                                      <p:cBhvr>
                                        <p:cTn dur="1000"/>
                                        <p:tgtEl>
                                          <p:spTgt spid="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2" st="2"/>
                                            </p:txEl>
                                          </p:spTgt>
                                        </p:tgtEl>
                                        <p:attrNameLst>
                                          <p:attrName>style.visibility</p:attrName>
                                        </p:attrNameLst>
                                      </p:cBhvr>
                                      <p:to>
                                        <p:strVal val="visible"/>
                                      </p:to>
                                    </p:set>
                                    <p:animEffect filter="fade" transition="in">
                                      <p:cBhvr>
                                        <p:cTn dur="1000"/>
                                        <p:tgtEl>
                                          <p:spTgt spid="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3" st="3"/>
                                            </p:txEl>
                                          </p:spTgt>
                                        </p:tgtEl>
                                        <p:attrNameLst>
                                          <p:attrName>style.visibility</p:attrName>
                                        </p:attrNameLst>
                                      </p:cBhvr>
                                      <p:to>
                                        <p:strVal val="visible"/>
                                      </p:to>
                                    </p:set>
                                    <p:animEffect filter="fade" transition="in">
                                      <p:cBhvr>
                                        <p:cTn dur="1000"/>
                                        <p:tgtEl>
                                          <p:spTgt spid="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4" st="4"/>
                                            </p:txEl>
                                          </p:spTgt>
                                        </p:tgtEl>
                                        <p:attrNameLst>
                                          <p:attrName>style.visibility</p:attrName>
                                        </p:attrNameLst>
                                      </p:cBhvr>
                                      <p:to>
                                        <p:strVal val="visible"/>
                                      </p:to>
                                    </p:set>
                                    <p:animEffect filter="fade" transition="in">
                                      <p:cBhvr>
                                        <p:cTn dur="1000"/>
                                        <p:tgtEl>
                                          <p:spTgt spid="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5" st="5"/>
                                            </p:txEl>
                                          </p:spTgt>
                                        </p:tgtEl>
                                        <p:attrNameLst>
                                          <p:attrName>style.visibility</p:attrName>
                                        </p:attrNameLst>
                                      </p:cBhvr>
                                      <p:to>
                                        <p:strVal val="visible"/>
                                      </p:to>
                                    </p:set>
                                    <p:animEffect filter="fade" transition="in">
                                      <p:cBhvr>
                                        <p:cTn dur="1000"/>
                                        <p:tgtEl>
                                          <p:spTgt spid="9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7"/>
          <p:cNvSpPr txBox="1"/>
          <p:nvPr>
            <p:ph type="ctrTitle"/>
          </p:nvPr>
        </p:nvSpPr>
        <p:spPr>
          <a:xfrm>
            <a:off x="350550" y="533400"/>
            <a:ext cx="8520600" cy="30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Dataset</a:t>
            </a:r>
            <a:endParaRPr/>
          </a:p>
        </p:txBody>
      </p:sp>
      <p:sp>
        <p:nvSpPr>
          <p:cNvPr id="100" name="Google Shape;100;p17"/>
          <p:cNvSpPr txBox="1"/>
          <p:nvPr>
            <p:ph idx="1" type="subTitle"/>
          </p:nvPr>
        </p:nvSpPr>
        <p:spPr>
          <a:xfrm>
            <a:off x="881850" y="4806000"/>
            <a:ext cx="7458000" cy="30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https://www.kaggle.com/rush4ratio/video-game-sales-with-ratings</a:t>
            </a:r>
            <a:endParaRPr/>
          </a:p>
        </p:txBody>
      </p:sp>
      <p:pic>
        <p:nvPicPr>
          <p:cNvPr id="101" name="Google Shape;101;p17"/>
          <p:cNvPicPr preferRelativeResize="0"/>
          <p:nvPr/>
        </p:nvPicPr>
        <p:blipFill>
          <a:blip r:embed="rId4">
            <a:alphaModFix/>
          </a:blip>
          <a:stretch>
            <a:fillRect/>
          </a:stretch>
        </p:blipFill>
        <p:spPr>
          <a:xfrm>
            <a:off x="350550" y="686700"/>
            <a:ext cx="8520599" cy="40369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8"/>
          <p:cNvSpPr txBox="1"/>
          <p:nvPr>
            <p:ph type="ctrTitle"/>
          </p:nvPr>
        </p:nvSpPr>
        <p:spPr>
          <a:xfrm>
            <a:off x="350550" y="533400"/>
            <a:ext cx="8520600" cy="30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Dataset</a:t>
            </a:r>
            <a:endParaRPr/>
          </a:p>
        </p:txBody>
      </p:sp>
      <p:sp>
        <p:nvSpPr>
          <p:cNvPr id="107" name="Google Shape;107;p18"/>
          <p:cNvSpPr txBox="1"/>
          <p:nvPr>
            <p:ph idx="1" type="subTitle"/>
          </p:nvPr>
        </p:nvSpPr>
        <p:spPr>
          <a:xfrm>
            <a:off x="881850" y="4806000"/>
            <a:ext cx="7458000" cy="30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latin typeface="Arial"/>
                <a:ea typeface="Arial"/>
                <a:cs typeface="Arial"/>
                <a:sym typeface="Arial"/>
                <a:hlinkClick r:id="rId3"/>
              </a:rPr>
              <a:t>https://www.metacritic.com/game/switch/the-legend-of-zelda-breath-of-the-wild</a:t>
            </a:r>
            <a:endParaRPr/>
          </a:p>
        </p:txBody>
      </p:sp>
      <p:pic>
        <p:nvPicPr>
          <p:cNvPr id="108" name="Google Shape;108;p18"/>
          <p:cNvPicPr preferRelativeResize="0"/>
          <p:nvPr/>
        </p:nvPicPr>
        <p:blipFill rotWithShape="1">
          <a:blip r:embed="rId4">
            <a:alphaModFix/>
          </a:blip>
          <a:srcRect b="0" l="-640" r="639" t="0"/>
          <a:stretch/>
        </p:blipFill>
        <p:spPr>
          <a:xfrm>
            <a:off x="1198875" y="1484226"/>
            <a:ext cx="6661424" cy="2175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Dataset</a:t>
            </a:r>
            <a:endParaRPr/>
          </a:p>
        </p:txBody>
      </p:sp>
      <p:pic>
        <p:nvPicPr>
          <p:cNvPr id="114" name="Google Shape;114;p19"/>
          <p:cNvPicPr preferRelativeResize="0"/>
          <p:nvPr/>
        </p:nvPicPr>
        <p:blipFill>
          <a:blip r:embed="rId3">
            <a:alphaModFix/>
          </a:blip>
          <a:stretch>
            <a:fillRect/>
          </a:stretch>
        </p:blipFill>
        <p:spPr>
          <a:xfrm>
            <a:off x="5750950" y="761200"/>
            <a:ext cx="3292140" cy="4044800"/>
          </a:xfrm>
          <a:prstGeom prst="rect">
            <a:avLst/>
          </a:prstGeom>
          <a:noFill/>
          <a:ln>
            <a:noFill/>
          </a:ln>
        </p:spPr>
      </p:pic>
      <p:sp>
        <p:nvSpPr>
          <p:cNvPr id="115" name="Google Shape;115;p19"/>
          <p:cNvSpPr txBox="1"/>
          <p:nvPr/>
        </p:nvSpPr>
        <p:spPr>
          <a:xfrm>
            <a:off x="350550" y="742350"/>
            <a:ext cx="5011500" cy="19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Verdana"/>
                <a:ea typeface="Verdana"/>
                <a:cs typeface="Verdana"/>
                <a:sym typeface="Verdana"/>
              </a:rPr>
              <a:t>Problems</a:t>
            </a:r>
            <a:endParaRPr>
              <a:latin typeface="Verdana"/>
              <a:ea typeface="Verdana"/>
              <a:cs typeface="Verdana"/>
              <a:sym typeface="Verdana"/>
            </a:endParaRPr>
          </a:p>
          <a:p>
            <a:pPr indent="0" lvl="0" marL="0" rtl="0" algn="l">
              <a:spcBef>
                <a:spcPts val="0"/>
              </a:spcBef>
              <a:spcAft>
                <a:spcPts val="0"/>
              </a:spcAft>
              <a:buNone/>
            </a:pPr>
            <a:r>
              <a:t/>
            </a:r>
            <a:endParaRPr>
              <a:latin typeface="Verdana"/>
              <a:ea typeface="Verdana"/>
              <a:cs typeface="Verdana"/>
              <a:sym typeface="Verdana"/>
            </a:endParaRPr>
          </a:p>
          <a:p>
            <a:pPr indent="-317500" lvl="0" marL="457200" rtl="0" algn="l">
              <a:spcBef>
                <a:spcPts val="0"/>
              </a:spcBef>
              <a:spcAft>
                <a:spcPts val="0"/>
              </a:spcAft>
              <a:buSzPts val="1400"/>
              <a:buFont typeface="Verdana"/>
              <a:buChar char="●"/>
            </a:pPr>
            <a:r>
              <a:rPr lang="en">
                <a:latin typeface="Verdana"/>
                <a:ea typeface="Verdana"/>
                <a:cs typeface="Verdana"/>
                <a:sym typeface="Verdana"/>
              </a:rPr>
              <a:t>Duplicate video game names</a:t>
            </a:r>
            <a:endParaRPr>
              <a:latin typeface="Verdana"/>
              <a:ea typeface="Verdana"/>
              <a:cs typeface="Verdana"/>
              <a:sym typeface="Verdana"/>
            </a:endParaRPr>
          </a:p>
          <a:p>
            <a:pPr indent="0" lvl="0" marL="457200" rtl="0" algn="l">
              <a:spcBef>
                <a:spcPts val="0"/>
              </a:spcBef>
              <a:spcAft>
                <a:spcPts val="0"/>
              </a:spcAft>
              <a:buNone/>
            </a:pPr>
            <a:r>
              <a:t/>
            </a:r>
            <a:endParaRPr>
              <a:latin typeface="Verdana"/>
              <a:ea typeface="Verdana"/>
              <a:cs typeface="Verdana"/>
              <a:sym typeface="Verdana"/>
            </a:endParaRPr>
          </a:p>
          <a:p>
            <a:pPr indent="-317500" lvl="0" marL="457200" rtl="0" algn="l">
              <a:spcBef>
                <a:spcPts val="0"/>
              </a:spcBef>
              <a:spcAft>
                <a:spcPts val="0"/>
              </a:spcAft>
              <a:buSzPts val="1400"/>
              <a:buFont typeface="Verdana"/>
              <a:buChar char="●"/>
            </a:pPr>
            <a:r>
              <a:rPr lang="en">
                <a:latin typeface="Verdana"/>
                <a:ea typeface="Verdana"/>
                <a:cs typeface="Verdana"/>
                <a:sym typeface="Verdana"/>
              </a:rPr>
              <a:t>Games that were not released yet</a:t>
            </a:r>
            <a:endParaRPr>
              <a:latin typeface="Verdana"/>
              <a:ea typeface="Verdana"/>
              <a:cs typeface="Verdana"/>
              <a:sym typeface="Verdana"/>
            </a:endParaRPr>
          </a:p>
          <a:p>
            <a:pPr indent="0" lvl="0" marL="457200" rtl="0" algn="l">
              <a:spcBef>
                <a:spcPts val="0"/>
              </a:spcBef>
              <a:spcAft>
                <a:spcPts val="0"/>
              </a:spcAft>
              <a:buNone/>
            </a:pPr>
            <a:r>
              <a:t/>
            </a:r>
            <a:endParaRPr>
              <a:latin typeface="Verdana"/>
              <a:ea typeface="Verdana"/>
              <a:cs typeface="Verdana"/>
              <a:sym typeface="Verdana"/>
            </a:endParaRPr>
          </a:p>
          <a:p>
            <a:pPr indent="-317500" lvl="0" marL="457200" rtl="0" algn="l">
              <a:spcBef>
                <a:spcPts val="0"/>
              </a:spcBef>
              <a:spcAft>
                <a:spcPts val="0"/>
              </a:spcAft>
              <a:buSzPts val="1400"/>
              <a:buFont typeface="Verdana"/>
              <a:buChar char="●"/>
            </a:pPr>
            <a:r>
              <a:rPr lang="en">
                <a:latin typeface="Verdana"/>
                <a:ea typeface="Verdana"/>
                <a:cs typeface="Verdana"/>
                <a:sym typeface="Verdana"/>
              </a:rPr>
              <a:t>Did not have both Critic Score and User Score</a:t>
            </a:r>
            <a:endParaRPr>
              <a:latin typeface="Verdana"/>
              <a:ea typeface="Verdana"/>
              <a:cs typeface="Verdana"/>
              <a:sym typeface="Verdana"/>
            </a:endParaRPr>
          </a:p>
          <a:p>
            <a:pPr indent="0" lvl="0" marL="457200" rtl="0" algn="l">
              <a:spcBef>
                <a:spcPts val="0"/>
              </a:spcBef>
              <a:spcAft>
                <a:spcPts val="0"/>
              </a:spcAft>
              <a:buNone/>
            </a:pPr>
            <a:r>
              <a:t/>
            </a:r>
            <a:endParaRPr>
              <a:latin typeface="Verdana"/>
              <a:ea typeface="Verdana"/>
              <a:cs typeface="Verdana"/>
              <a:sym typeface="Verdana"/>
            </a:endParaRPr>
          </a:p>
        </p:txBody>
      </p:sp>
      <p:sp>
        <p:nvSpPr>
          <p:cNvPr id="116" name="Google Shape;116;p19"/>
          <p:cNvSpPr txBox="1"/>
          <p:nvPr/>
        </p:nvSpPr>
        <p:spPr>
          <a:xfrm>
            <a:off x="350550" y="2690550"/>
            <a:ext cx="5011500" cy="18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Verdana"/>
                <a:ea typeface="Verdana"/>
                <a:cs typeface="Verdana"/>
                <a:sym typeface="Verdana"/>
              </a:rPr>
              <a:t>Solutions</a:t>
            </a:r>
            <a:endParaRPr>
              <a:latin typeface="Verdana"/>
              <a:ea typeface="Verdana"/>
              <a:cs typeface="Verdana"/>
              <a:sym typeface="Verdana"/>
            </a:endParaRPr>
          </a:p>
          <a:p>
            <a:pPr indent="0" lvl="0" marL="0" rtl="0" algn="l">
              <a:spcBef>
                <a:spcPts val="0"/>
              </a:spcBef>
              <a:spcAft>
                <a:spcPts val="0"/>
              </a:spcAft>
              <a:buNone/>
            </a:pPr>
            <a:r>
              <a:t/>
            </a:r>
            <a:endParaRPr>
              <a:latin typeface="Verdana"/>
              <a:ea typeface="Verdana"/>
              <a:cs typeface="Verdana"/>
              <a:sym typeface="Verdana"/>
            </a:endParaRPr>
          </a:p>
          <a:p>
            <a:pPr indent="-317500" lvl="0" marL="457200" rtl="0" algn="l">
              <a:spcBef>
                <a:spcPts val="0"/>
              </a:spcBef>
              <a:spcAft>
                <a:spcPts val="0"/>
              </a:spcAft>
              <a:buSzPts val="1400"/>
              <a:buFont typeface="Verdana"/>
              <a:buChar char="●"/>
            </a:pPr>
            <a:r>
              <a:rPr lang="en">
                <a:latin typeface="Verdana"/>
                <a:ea typeface="Verdana"/>
                <a:cs typeface="Verdana"/>
                <a:sym typeface="Verdana"/>
              </a:rPr>
              <a:t>Group dataset by video game names</a:t>
            </a:r>
            <a:endParaRPr>
              <a:latin typeface="Verdana"/>
              <a:ea typeface="Verdana"/>
              <a:cs typeface="Verdana"/>
              <a:sym typeface="Verdana"/>
            </a:endParaRPr>
          </a:p>
          <a:p>
            <a:pPr indent="0" lvl="0" marL="457200" rtl="0" algn="l">
              <a:spcBef>
                <a:spcPts val="0"/>
              </a:spcBef>
              <a:spcAft>
                <a:spcPts val="0"/>
              </a:spcAft>
              <a:buNone/>
            </a:pPr>
            <a:r>
              <a:t/>
            </a:r>
            <a:endParaRPr>
              <a:latin typeface="Verdana"/>
              <a:ea typeface="Verdana"/>
              <a:cs typeface="Verdana"/>
              <a:sym typeface="Verdana"/>
            </a:endParaRPr>
          </a:p>
          <a:p>
            <a:pPr indent="-317500" lvl="0" marL="457200" rtl="0" algn="l">
              <a:spcBef>
                <a:spcPts val="0"/>
              </a:spcBef>
              <a:spcAft>
                <a:spcPts val="0"/>
              </a:spcAft>
              <a:buSzPts val="1400"/>
              <a:buFont typeface="Verdana"/>
              <a:buChar char="●"/>
            </a:pPr>
            <a:r>
              <a:rPr lang="en">
                <a:latin typeface="Verdana"/>
                <a:ea typeface="Verdana"/>
                <a:cs typeface="Verdana"/>
                <a:sym typeface="Verdana"/>
              </a:rPr>
              <a:t>Video games before 2016</a:t>
            </a:r>
            <a:endParaRPr>
              <a:latin typeface="Verdana"/>
              <a:ea typeface="Verdana"/>
              <a:cs typeface="Verdana"/>
              <a:sym typeface="Verdana"/>
            </a:endParaRPr>
          </a:p>
          <a:p>
            <a:pPr indent="0" lvl="0" marL="457200" rtl="0" algn="l">
              <a:spcBef>
                <a:spcPts val="0"/>
              </a:spcBef>
              <a:spcAft>
                <a:spcPts val="0"/>
              </a:spcAft>
              <a:buNone/>
            </a:pPr>
            <a:r>
              <a:t/>
            </a:r>
            <a:endParaRPr>
              <a:latin typeface="Verdana"/>
              <a:ea typeface="Verdana"/>
              <a:cs typeface="Verdana"/>
              <a:sym typeface="Verdana"/>
            </a:endParaRPr>
          </a:p>
          <a:p>
            <a:pPr indent="-317500" lvl="0" marL="457200" rtl="0" algn="l">
              <a:spcBef>
                <a:spcPts val="0"/>
              </a:spcBef>
              <a:spcAft>
                <a:spcPts val="0"/>
              </a:spcAft>
              <a:buSzPts val="1400"/>
              <a:buFont typeface="Verdana"/>
              <a:buChar char="●"/>
            </a:pPr>
            <a:r>
              <a:rPr lang="en">
                <a:latin typeface="Verdana"/>
                <a:ea typeface="Verdana"/>
                <a:cs typeface="Verdana"/>
                <a:sym typeface="Verdana"/>
              </a:rPr>
              <a:t>Only games with both Critic and User scores</a:t>
            </a:r>
            <a:endParaRPr>
              <a:latin typeface="Verdana"/>
              <a:ea typeface="Verdana"/>
              <a:cs typeface="Verdana"/>
              <a:sym typeface="Verdana"/>
            </a:endParaRPr>
          </a:p>
          <a:p>
            <a:pPr indent="0" lvl="0" marL="457200" rtl="0" algn="l">
              <a:spcBef>
                <a:spcPts val="0"/>
              </a:spcBef>
              <a:spcAft>
                <a:spcPts val="0"/>
              </a:spcAft>
              <a:buNone/>
            </a:pPr>
            <a:r>
              <a:t/>
            </a:r>
            <a:endParaRPr>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0" st="0"/>
                                            </p:txEl>
                                          </p:spTgt>
                                        </p:tgtEl>
                                        <p:attrNameLst>
                                          <p:attrName>style.visibility</p:attrName>
                                        </p:attrNameLst>
                                      </p:cBhvr>
                                      <p:to>
                                        <p:strVal val="visible"/>
                                      </p:to>
                                    </p:set>
                                    <p:animEffect filter="fade" transition="in">
                                      <p:cBhvr>
                                        <p:cTn dur="1000"/>
                                        <p:tgtEl>
                                          <p:spTgt spid="1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1" st="1"/>
                                            </p:txEl>
                                          </p:spTgt>
                                        </p:tgtEl>
                                        <p:attrNameLst>
                                          <p:attrName>style.visibility</p:attrName>
                                        </p:attrNameLst>
                                      </p:cBhvr>
                                      <p:to>
                                        <p:strVal val="visible"/>
                                      </p:to>
                                    </p:set>
                                    <p:animEffect filter="fade" transition="in">
                                      <p:cBhvr>
                                        <p:cTn dur="1000"/>
                                        <p:tgtEl>
                                          <p:spTgt spid="1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2" st="2"/>
                                            </p:txEl>
                                          </p:spTgt>
                                        </p:tgtEl>
                                        <p:attrNameLst>
                                          <p:attrName>style.visibility</p:attrName>
                                        </p:attrNameLst>
                                      </p:cBhvr>
                                      <p:to>
                                        <p:strVal val="visible"/>
                                      </p:to>
                                    </p:set>
                                    <p:animEffect filter="fade" transition="in">
                                      <p:cBhvr>
                                        <p:cTn dur="1000"/>
                                        <p:tgtEl>
                                          <p:spTgt spid="1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3" st="3"/>
                                            </p:txEl>
                                          </p:spTgt>
                                        </p:tgtEl>
                                        <p:attrNameLst>
                                          <p:attrName>style.visibility</p:attrName>
                                        </p:attrNameLst>
                                      </p:cBhvr>
                                      <p:to>
                                        <p:strVal val="visible"/>
                                      </p:to>
                                    </p:set>
                                    <p:animEffect filter="fade" transition="in">
                                      <p:cBhvr>
                                        <p:cTn dur="1000"/>
                                        <p:tgtEl>
                                          <p:spTgt spid="1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4" st="4"/>
                                            </p:txEl>
                                          </p:spTgt>
                                        </p:tgtEl>
                                        <p:attrNameLst>
                                          <p:attrName>style.visibility</p:attrName>
                                        </p:attrNameLst>
                                      </p:cBhvr>
                                      <p:to>
                                        <p:strVal val="visible"/>
                                      </p:to>
                                    </p:set>
                                    <p:animEffect filter="fade" transition="in">
                                      <p:cBhvr>
                                        <p:cTn dur="1000"/>
                                        <p:tgtEl>
                                          <p:spTgt spid="1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5" st="5"/>
                                            </p:txEl>
                                          </p:spTgt>
                                        </p:tgtEl>
                                        <p:attrNameLst>
                                          <p:attrName>style.visibility</p:attrName>
                                        </p:attrNameLst>
                                      </p:cBhvr>
                                      <p:to>
                                        <p:strVal val="visible"/>
                                      </p:to>
                                    </p:set>
                                    <p:animEffect filter="fade" transition="in">
                                      <p:cBhvr>
                                        <p:cTn dur="1000"/>
                                        <p:tgtEl>
                                          <p:spTgt spid="11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6" st="6"/>
                                            </p:txEl>
                                          </p:spTgt>
                                        </p:tgtEl>
                                        <p:attrNameLst>
                                          <p:attrName>style.visibility</p:attrName>
                                        </p:attrNameLst>
                                      </p:cBhvr>
                                      <p:to>
                                        <p:strVal val="visible"/>
                                      </p:to>
                                    </p:set>
                                    <p:animEffect filter="fade" transition="in">
                                      <p:cBhvr>
                                        <p:cTn dur="1000"/>
                                        <p:tgtEl>
                                          <p:spTgt spid="11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7" st="7"/>
                                            </p:txEl>
                                          </p:spTgt>
                                        </p:tgtEl>
                                        <p:attrNameLst>
                                          <p:attrName>style.visibility</p:attrName>
                                        </p:attrNameLst>
                                      </p:cBhvr>
                                      <p:to>
                                        <p:strVal val="visible"/>
                                      </p:to>
                                    </p:set>
                                    <p:animEffect filter="fade" transition="in">
                                      <p:cBhvr>
                                        <p:cTn dur="1000"/>
                                        <p:tgtEl>
                                          <p:spTgt spid="11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animEffect filter="fade" transition="in">
                                      <p:cBhvr>
                                        <p:cTn dur="1000"/>
                                        <p:tgtEl>
                                          <p:spTgt spid="1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animEffect filter="fade" transition="in">
                                      <p:cBhvr>
                                        <p:cTn dur="1000"/>
                                        <p:tgtEl>
                                          <p:spTgt spid="1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animEffect filter="fade" transition="in">
                                      <p:cBhvr>
                                        <p:cTn dur="1000"/>
                                        <p:tgtEl>
                                          <p:spTgt spid="1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3" st="3"/>
                                            </p:txEl>
                                          </p:spTgt>
                                        </p:tgtEl>
                                        <p:attrNameLst>
                                          <p:attrName>style.visibility</p:attrName>
                                        </p:attrNameLst>
                                      </p:cBhvr>
                                      <p:to>
                                        <p:strVal val="visible"/>
                                      </p:to>
                                    </p:set>
                                    <p:animEffect filter="fade" transition="in">
                                      <p:cBhvr>
                                        <p:cTn dur="1000"/>
                                        <p:tgtEl>
                                          <p:spTgt spid="1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4" st="4"/>
                                            </p:txEl>
                                          </p:spTgt>
                                        </p:tgtEl>
                                        <p:attrNameLst>
                                          <p:attrName>style.visibility</p:attrName>
                                        </p:attrNameLst>
                                      </p:cBhvr>
                                      <p:to>
                                        <p:strVal val="visible"/>
                                      </p:to>
                                    </p:set>
                                    <p:animEffect filter="fade" transition="in">
                                      <p:cBhvr>
                                        <p:cTn dur="1000"/>
                                        <p:tgtEl>
                                          <p:spTgt spid="1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5" st="5"/>
                                            </p:txEl>
                                          </p:spTgt>
                                        </p:tgtEl>
                                        <p:attrNameLst>
                                          <p:attrName>style.visibility</p:attrName>
                                        </p:attrNameLst>
                                      </p:cBhvr>
                                      <p:to>
                                        <p:strVal val="visible"/>
                                      </p:to>
                                    </p:set>
                                    <p:animEffect filter="fade" transition="in">
                                      <p:cBhvr>
                                        <p:cTn dur="1000"/>
                                        <p:tgtEl>
                                          <p:spTgt spid="11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6" st="6"/>
                                            </p:txEl>
                                          </p:spTgt>
                                        </p:tgtEl>
                                        <p:attrNameLst>
                                          <p:attrName>style.visibility</p:attrName>
                                        </p:attrNameLst>
                                      </p:cBhvr>
                                      <p:to>
                                        <p:strVal val="visible"/>
                                      </p:to>
                                    </p:set>
                                    <p:animEffect filter="fade" transition="in">
                                      <p:cBhvr>
                                        <p:cTn dur="1000"/>
                                        <p:tgtEl>
                                          <p:spTgt spid="11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7" st="7"/>
                                            </p:txEl>
                                          </p:spTgt>
                                        </p:tgtEl>
                                        <p:attrNameLst>
                                          <p:attrName>style.visibility</p:attrName>
                                        </p:attrNameLst>
                                      </p:cBhvr>
                                      <p:to>
                                        <p:strVal val="visible"/>
                                      </p:to>
                                    </p:set>
                                    <p:animEffect filter="fade" transition="in">
                                      <p:cBhvr>
                                        <p:cTn dur="1000"/>
                                        <p:tgtEl>
                                          <p:spTgt spid="11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Dataset</a:t>
            </a:r>
            <a:endParaRPr/>
          </a:p>
        </p:txBody>
      </p:sp>
      <p:pic>
        <p:nvPicPr>
          <p:cNvPr id="122" name="Google Shape;122;p20"/>
          <p:cNvPicPr preferRelativeResize="0"/>
          <p:nvPr/>
        </p:nvPicPr>
        <p:blipFill>
          <a:blip r:embed="rId3">
            <a:alphaModFix/>
          </a:blip>
          <a:stretch>
            <a:fillRect/>
          </a:stretch>
        </p:blipFill>
        <p:spPr>
          <a:xfrm>
            <a:off x="5750950" y="761200"/>
            <a:ext cx="3292140" cy="4044800"/>
          </a:xfrm>
          <a:prstGeom prst="rect">
            <a:avLst/>
          </a:prstGeom>
          <a:noFill/>
          <a:ln>
            <a:noFill/>
          </a:ln>
        </p:spPr>
      </p:pic>
      <p:cxnSp>
        <p:nvCxnSpPr>
          <p:cNvPr id="123" name="Google Shape;123;p20"/>
          <p:cNvCxnSpPr/>
          <p:nvPr/>
        </p:nvCxnSpPr>
        <p:spPr>
          <a:xfrm>
            <a:off x="5804425" y="1072200"/>
            <a:ext cx="528300" cy="0"/>
          </a:xfrm>
          <a:prstGeom prst="straightConnector1">
            <a:avLst/>
          </a:prstGeom>
          <a:noFill/>
          <a:ln cap="flat" cmpd="sng" w="9525">
            <a:solidFill>
              <a:srgbClr val="FF0000"/>
            </a:solidFill>
            <a:prstDash val="solid"/>
            <a:round/>
            <a:headEnd len="med" w="med" type="none"/>
            <a:tailEnd len="med" w="med" type="none"/>
          </a:ln>
        </p:spPr>
      </p:cxnSp>
      <p:cxnSp>
        <p:nvCxnSpPr>
          <p:cNvPr id="124" name="Google Shape;124;p20"/>
          <p:cNvCxnSpPr/>
          <p:nvPr/>
        </p:nvCxnSpPr>
        <p:spPr>
          <a:xfrm>
            <a:off x="5804425" y="1910400"/>
            <a:ext cx="528300" cy="0"/>
          </a:xfrm>
          <a:prstGeom prst="straightConnector1">
            <a:avLst/>
          </a:prstGeom>
          <a:noFill/>
          <a:ln cap="flat" cmpd="sng" w="9525">
            <a:solidFill>
              <a:srgbClr val="FF0000"/>
            </a:solidFill>
            <a:prstDash val="solid"/>
            <a:round/>
            <a:headEnd len="med" w="med" type="none"/>
            <a:tailEnd len="med" w="med" type="none"/>
          </a:ln>
        </p:spPr>
      </p:cxnSp>
      <p:cxnSp>
        <p:nvCxnSpPr>
          <p:cNvPr id="125" name="Google Shape;125;p20"/>
          <p:cNvCxnSpPr/>
          <p:nvPr/>
        </p:nvCxnSpPr>
        <p:spPr>
          <a:xfrm>
            <a:off x="5804425" y="2520000"/>
            <a:ext cx="528300" cy="0"/>
          </a:xfrm>
          <a:prstGeom prst="straightConnector1">
            <a:avLst/>
          </a:prstGeom>
          <a:noFill/>
          <a:ln cap="flat" cmpd="sng" w="9525">
            <a:solidFill>
              <a:srgbClr val="FF0000"/>
            </a:solidFill>
            <a:prstDash val="solid"/>
            <a:round/>
            <a:headEnd len="med" w="med" type="none"/>
            <a:tailEnd len="med" w="med" type="none"/>
          </a:ln>
        </p:spPr>
      </p:cxnSp>
      <p:cxnSp>
        <p:nvCxnSpPr>
          <p:cNvPr id="126" name="Google Shape;126;p20"/>
          <p:cNvCxnSpPr/>
          <p:nvPr/>
        </p:nvCxnSpPr>
        <p:spPr>
          <a:xfrm>
            <a:off x="5804425" y="2139000"/>
            <a:ext cx="528300" cy="0"/>
          </a:xfrm>
          <a:prstGeom prst="straightConnector1">
            <a:avLst/>
          </a:prstGeom>
          <a:noFill/>
          <a:ln cap="flat" cmpd="sng" w="9525">
            <a:solidFill>
              <a:srgbClr val="FF0000"/>
            </a:solidFill>
            <a:prstDash val="solid"/>
            <a:round/>
            <a:headEnd len="med" w="med" type="none"/>
            <a:tailEnd len="med" w="med" type="none"/>
          </a:ln>
        </p:spPr>
      </p:cxnSp>
      <p:cxnSp>
        <p:nvCxnSpPr>
          <p:cNvPr id="127" name="Google Shape;127;p20"/>
          <p:cNvCxnSpPr/>
          <p:nvPr/>
        </p:nvCxnSpPr>
        <p:spPr>
          <a:xfrm flipH="1" rot="10800000">
            <a:off x="5804425" y="2703750"/>
            <a:ext cx="738000" cy="6000"/>
          </a:xfrm>
          <a:prstGeom prst="straightConnector1">
            <a:avLst/>
          </a:prstGeom>
          <a:noFill/>
          <a:ln cap="flat" cmpd="sng" w="9525">
            <a:solidFill>
              <a:srgbClr val="FF0000"/>
            </a:solidFill>
            <a:prstDash val="solid"/>
            <a:round/>
            <a:headEnd len="med" w="med" type="none"/>
            <a:tailEnd len="med" w="med" type="none"/>
          </a:ln>
        </p:spPr>
      </p:cxnSp>
      <p:cxnSp>
        <p:nvCxnSpPr>
          <p:cNvPr id="128" name="Google Shape;128;p20"/>
          <p:cNvCxnSpPr/>
          <p:nvPr/>
        </p:nvCxnSpPr>
        <p:spPr>
          <a:xfrm>
            <a:off x="5804425" y="3645100"/>
            <a:ext cx="761400" cy="0"/>
          </a:xfrm>
          <a:prstGeom prst="straightConnector1">
            <a:avLst/>
          </a:prstGeom>
          <a:noFill/>
          <a:ln cap="flat" cmpd="sng" w="9525">
            <a:solidFill>
              <a:srgbClr val="FF0000"/>
            </a:solidFill>
            <a:prstDash val="solid"/>
            <a:round/>
            <a:headEnd len="med" w="med" type="none"/>
            <a:tailEnd len="med" w="med" type="none"/>
          </a:ln>
        </p:spPr>
      </p:cxnSp>
      <p:cxnSp>
        <p:nvCxnSpPr>
          <p:cNvPr id="129" name="Google Shape;129;p20"/>
          <p:cNvCxnSpPr/>
          <p:nvPr/>
        </p:nvCxnSpPr>
        <p:spPr>
          <a:xfrm>
            <a:off x="5784925" y="4225550"/>
            <a:ext cx="726600" cy="9000"/>
          </a:xfrm>
          <a:prstGeom prst="straightConnector1">
            <a:avLst/>
          </a:prstGeom>
          <a:noFill/>
          <a:ln cap="flat" cmpd="sng" w="9525">
            <a:solidFill>
              <a:srgbClr val="FF0000"/>
            </a:solidFill>
            <a:prstDash val="solid"/>
            <a:round/>
            <a:headEnd len="med" w="med" type="none"/>
            <a:tailEnd len="med" w="med" type="none"/>
          </a:ln>
        </p:spPr>
      </p:cxnSp>
      <p:cxnSp>
        <p:nvCxnSpPr>
          <p:cNvPr id="130" name="Google Shape;130;p20"/>
          <p:cNvCxnSpPr/>
          <p:nvPr/>
        </p:nvCxnSpPr>
        <p:spPr>
          <a:xfrm>
            <a:off x="5750950" y="4471200"/>
            <a:ext cx="682800" cy="0"/>
          </a:xfrm>
          <a:prstGeom prst="straightConnector1">
            <a:avLst/>
          </a:prstGeom>
          <a:noFill/>
          <a:ln cap="flat" cmpd="sng" w="9525">
            <a:solidFill>
              <a:srgbClr val="FF0000"/>
            </a:solidFill>
            <a:prstDash val="solid"/>
            <a:round/>
            <a:headEnd len="med" w="med" type="none"/>
            <a:tailEnd len="med" w="med" type="none"/>
          </a:ln>
        </p:spPr>
      </p:cxnSp>
      <p:cxnSp>
        <p:nvCxnSpPr>
          <p:cNvPr id="131" name="Google Shape;131;p20"/>
          <p:cNvCxnSpPr/>
          <p:nvPr/>
        </p:nvCxnSpPr>
        <p:spPr>
          <a:xfrm>
            <a:off x="5750950" y="4677975"/>
            <a:ext cx="527400" cy="7200"/>
          </a:xfrm>
          <a:prstGeom prst="straightConnector1">
            <a:avLst/>
          </a:prstGeom>
          <a:noFill/>
          <a:ln cap="flat" cmpd="sng" w="9525">
            <a:solidFill>
              <a:srgbClr val="FF0000"/>
            </a:solidFill>
            <a:prstDash val="solid"/>
            <a:round/>
            <a:headEnd len="med" w="med" type="none"/>
            <a:tailEnd len="med" w="med" type="none"/>
          </a:ln>
        </p:spPr>
      </p:cxnSp>
      <p:sp>
        <p:nvSpPr>
          <p:cNvPr id="132" name="Google Shape;132;p20"/>
          <p:cNvSpPr txBox="1"/>
          <p:nvPr/>
        </p:nvSpPr>
        <p:spPr>
          <a:xfrm>
            <a:off x="350550" y="761200"/>
            <a:ext cx="3954300" cy="35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Columns for analysis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Name</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Year of Release</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Genre</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Publi</a:t>
            </a:r>
            <a:r>
              <a:rPr lang="en">
                <a:latin typeface="Open Sans"/>
                <a:ea typeface="Open Sans"/>
                <a:cs typeface="Open Sans"/>
                <a:sym typeface="Open Sans"/>
              </a:rPr>
              <a:t>s</a:t>
            </a:r>
            <a:r>
              <a:rPr lang="en">
                <a:latin typeface="Open Sans"/>
                <a:ea typeface="Open Sans"/>
                <a:cs typeface="Open Sans"/>
                <a:sym typeface="Open Sans"/>
              </a:rPr>
              <a:t>her</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Global Sales</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Critic Score</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User Score</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311700" y="64025"/>
            <a:ext cx="8520600" cy="91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400"/>
              <a:t>Critic Score vs User Score</a:t>
            </a:r>
            <a:endParaRPr sz="5400"/>
          </a:p>
        </p:txBody>
      </p:sp>
      <p:pic>
        <p:nvPicPr>
          <p:cNvPr id="138" name="Google Shape;138;p21"/>
          <p:cNvPicPr preferRelativeResize="0"/>
          <p:nvPr/>
        </p:nvPicPr>
        <p:blipFill>
          <a:blip r:embed="rId3">
            <a:alphaModFix/>
          </a:blip>
          <a:stretch>
            <a:fillRect/>
          </a:stretch>
        </p:blipFill>
        <p:spPr>
          <a:xfrm>
            <a:off x="20403" y="1864950"/>
            <a:ext cx="4551601" cy="3035875"/>
          </a:xfrm>
          <a:prstGeom prst="rect">
            <a:avLst/>
          </a:prstGeom>
          <a:noFill/>
          <a:ln>
            <a:noFill/>
          </a:ln>
        </p:spPr>
      </p:pic>
      <p:pic>
        <p:nvPicPr>
          <p:cNvPr id="139" name="Google Shape;139;p21"/>
          <p:cNvPicPr preferRelativeResize="0"/>
          <p:nvPr/>
        </p:nvPicPr>
        <p:blipFill>
          <a:blip r:embed="rId4">
            <a:alphaModFix/>
          </a:blip>
          <a:stretch>
            <a:fillRect/>
          </a:stretch>
        </p:blipFill>
        <p:spPr>
          <a:xfrm>
            <a:off x="4815929" y="1879025"/>
            <a:ext cx="4328072" cy="3007750"/>
          </a:xfrm>
          <a:prstGeom prst="rect">
            <a:avLst/>
          </a:prstGeom>
          <a:noFill/>
          <a:ln>
            <a:noFill/>
          </a:ln>
        </p:spPr>
      </p:pic>
      <p:sp>
        <p:nvSpPr>
          <p:cNvPr id="140" name="Google Shape;140;p21"/>
          <p:cNvSpPr txBox="1"/>
          <p:nvPr/>
        </p:nvSpPr>
        <p:spPr>
          <a:xfrm>
            <a:off x="2344200" y="1076225"/>
            <a:ext cx="4455600" cy="7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Are they different?</a:t>
            </a:r>
            <a:endParaRPr sz="1800">
              <a:latin typeface="Open Sans"/>
              <a:ea typeface="Open Sans"/>
              <a:cs typeface="Open Sans"/>
              <a:sym typeface="Open Sans"/>
            </a:endParaRPr>
          </a:p>
        </p:txBody>
      </p:sp>
      <p:sp>
        <p:nvSpPr>
          <p:cNvPr id="141" name="Google Shape;141;p21"/>
          <p:cNvSpPr txBox="1"/>
          <p:nvPr/>
        </p:nvSpPr>
        <p:spPr>
          <a:xfrm>
            <a:off x="34225" y="4837725"/>
            <a:ext cx="47055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accent5"/>
                </a:solidFill>
                <a:hlinkClick r:id="rId5"/>
              </a:rPr>
              <a:t>https://www.hawkinspersonnel.com/cheerful-business-people-showing-thumbs-up-isolated-on-white/</a:t>
            </a:r>
            <a:endParaRPr sz="800">
              <a:latin typeface="Open Sans"/>
              <a:ea typeface="Open Sans"/>
              <a:cs typeface="Open Sans"/>
              <a:sym typeface="Open Sans"/>
            </a:endParaRPr>
          </a:p>
        </p:txBody>
      </p:sp>
      <p:sp>
        <p:nvSpPr>
          <p:cNvPr id="142" name="Google Shape;142;p21"/>
          <p:cNvSpPr txBox="1"/>
          <p:nvPr/>
        </p:nvSpPr>
        <p:spPr>
          <a:xfrm>
            <a:off x="4911025" y="4837725"/>
            <a:ext cx="42330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accent5"/>
                </a:solidFill>
                <a:hlinkClick r:id="rId6"/>
              </a:rPr>
              <a:t>https://striveliving.ca/adults-services/strive-centre/group-of-people-showing-thumbs-up/</a:t>
            </a:r>
            <a:endParaRPr sz="8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